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2"/>
  </p:notesMasterIdLst>
  <p:sldIdLst>
    <p:sldId id="278" r:id="rId2"/>
    <p:sldId id="280" r:id="rId3"/>
    <p:sldId id="281" r:id="rId4"/>
    <p:sldId id="282" r:id="rId5"/>
    <p:sldId id="284" r:id="rId6"/>
    <p:sldId id="258" r:id="rId7"/>
    <p:sldId id="259" r:id="rId8"/>
    <p:sldId id="260" r:id="rId9"/>
    <p:sldId id="262" r:id="rId10"/>
    <p:sldId id="287" r:id="rId11"/>
    <p:sldId id="263" r:id="rId12"/>
    <p:sldId id="264" r:id="rId13"/>
    <p:sldId id="265" r:id="rId14"/>
    <p:sldId id="288" r:id="rId15"/>
    <p:sldId id="273" r:id="rId16"/>
    <p:sldId id="274" r:id="rId17"/>
    <p:sldId id="275" r:id="rId18"/>
    <p:sldId id="292" r:id="rId19"/>
    <p:sldId id="291" r:id="rId20"/>
    <p:sldId id="293" r:id="rId21"/>
    <p:sldId id="294" r:id="rId22"/>
    <p:sldId id="295" r:id="rId23"/>
    <p:sldId id="296" r:id="rId24"/>
    <p:sldId id="303" r:id="rId25"/>
    <p:sldId id="297" r:id="rId26"/>
    <p:sldId id="298" r:id="rId27"/>
    <p:sldId id="299" r:id="rId28"/>
    <p:sldId id="300" r:id="rId29"/>
    <p:sldId id="301" r:id="rId30"/>
    <p:sldId id="302" r:id="rId31"/>
    <p:sldId id="306" r:id="rId32"/>
    <p:sldId id="307" r:id="rId33"/>
    <p:sldId id="311" r:id="rId34"/>
    <p:sldId id="308" r:id="rId35"/>
    <p:sldId id="309" r:id="rId36"/>
    <p:sldId id="310" r:id="rId37"/>
    <p:sldId id="305" r:id="rId38"/>
    <p:sldId id="304" r:id="rId39"/>
    <p:sldId id="286" r:id="rId40"/>
    <p:sldId id="290" r:id="rId4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63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0076F79-966A-4C67-ADC1-7CAEA7E6CF34}" type="datetimeFigureOut">
              <a:rPr lang="ar-IQ" smtClean="0"/>
              <a:t>19/07/1439</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76B0D67-3FAE-4792-A732-E6AFFC18C338}" type="slidenum">
              <a:rPr lang="ar-IQ" smtClean="0"/>
              <a:t>‹#›</a:t>
            </a:fld>
            <a:endParaRPr lang="ar-IQ"/>
          </a:p>
        </p:txBody>
      </p:sp>
    </p:spTree>
    <p:extLst>
      <p:ext uri="{BB962C8B-B14F-4D97-AF65-F5344CB8AC3E}">
        <p14:creationId xmlns:p14="http://schemas.microsoft.com/office/powerpoint/2010/main" val="1266506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3FC1EF5A-882F-4BF4-9589-F6340771AA6B}" type="datetimeFigureOut">
              <a:rPr lang="ar-IQ" smtClean="0"/>
              <a:t>19/07/1439</a:t>
            </a:fld>
            <a:endParaRPr lang="ar-IQ"/>
          </a:p>
        </p:txBody>
      </p:sp>
      <p:sp>
        <p:nvSpPr>
          <p:cNvPr id="20" name="عنصر نائب للتذييل 19"/>
          <p:cNvSpPr>
            <a:spLocks noGrp="1"/>
          </p:cNvSpPr>
          <p:nvPr>
            <p:ph type="ftr" sz="quarter" idx="11"/>
          </p:nvPr>
        </p:nvSpPr>
        <p:spPr/>
        <p:txBody>
          <a:bodyPr/>
          <a:lstStyle>
            <a:extLst/>
          </a:lstStyle>
          <a:p>
            <a:endParaRPr lang="ar-IQ"/>
          </a:p>
        </p:txBody>
      </p:sp>
      <p:sp>
        <p:nvSpPr>
          <p:cNvPr id="10" name="عنصر نائب لرقم الشريحة 9"/>
          <p:cNvSpPr>
            <a:spLocks noGrp="1"/>
          </p:cNvSpPr>
          <p:nvPr>
            <p:ph type="sldNum" sz="quarter" idx="12"/>
          </p:nvPr>
        </p:nvSpPr>
        <p:spPr/>
        <p:txBody>
          <a:bodyPr/>
          <a:lstStyle>
            <a:extLst/>
          </a:lstStyle>
          <a:p>
            <a:fld id="{154F8A2E-4C4C-4594-88C0-9A2C1E350F5C}" type="slidenum">
              <a:rPr lang="ar-IQ" smtClean="0"/>
              <a:t>‹#›</a:t>
            </a:fld>
            <a:endParaRPr lang="ar-IQ"/>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FC1EF5A-882F-4BF4-9589-F6340771AA6B}" type="datetimeFigureOut">
              <a:rPr lang="ar-IQ" smtClean="0"/>
              <a:t>19/07/1439</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154F8A2E-4C4C-4594-88C0-9A2C1E350F5C}"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FC1EF5A-882F-4BF4-9589-F6340771AA6B}" type="datetimeFigureOut">
              <a:rPr lang="ar-IQ" smtClean="0"/>
              <a:t>19/07/1439</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154F8A2E-4C4C-4594-88C0-9A2C1E350F5C}"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FC1EF5A-882F-4BF4-9589-F6340771AA6B}" type="datetimeFigureOut">
              <a:rPr lang="ar-IQ" smtClean="0"/>
              <a:t>19/07/1439</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154F8A2E-4C4C-4594-88C0-9A2C1E350F5C}"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3FC1EF5A-882F-4BF4-9589-F6340771AA6B}" type="datetimeFigureOut">
              <a:rPr lang="ar-IQ" smtClean="0"/>
              <a:t>19/07/1439</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154F8A2E-4C4C-4594-88C0-9A2C1E350F5C}" type="slidenum">
              <a:rPr lang="ar-IQ" smtClean="0"/>
              <a:t>‹#›</a:t>
            </a:fld>
            <a:endParaRPr lang="ar-IQ"/>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FC1EF5A-882F-4BF4-9589-F6340771AA6B}" type="datetimeFigureOut">
              <a:rPr lang="ar-IQ" smtClean="0"/>
              <a:t>19/07/1439</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154F8A2E-4C4C-4594-88C0-9A2C1E350F5C}"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3FC1EF5A-882F-4BF4-9589-F6340771AA6B}" type="datetimeFigureOut">
              <a:rPr lang="ar-IQ" smtClean="0"/>
              <a:t>19/07/1439</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154F8A2E-4C4C-4594-88C0-9A2C1E350F5C}"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3FC1EF5A-882F-4BF4-9589-F6340771AA6B}" type="datetimeFigureOut">
              <a:rPr lang="ar-IQ" smtClean="0"/>
              <a:t>19/07/1439</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154F8A2E-4C4C-4594-88C0-9A2C1E350F5C}"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3FC1EF5A-882F-4BF4-9589-F6340771AA6B}" type="datetimeFigureOut">
              <a:rPr lang="ar-IQ" smtClean="0"/>
              <a:t>19/07/1439</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154F8A2E-4C4C-4594-88C0-9A2C1E350F5C}" type="slidenum">
              <a:rPr lang="ar-IQ" smtClean="0"/>
              <a:t>‹#›</a:t>
            </a:fld>
            <a:endParaRPr lang="ar-IQ"/>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FC1EF5A-882F-4BF4-9589-F6340771AA6B}" type="datetimeFigureOut">
              <a:rPr lang="ar-IQ" smtClean="0"/>
              <a:t>19/07/1439</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154F8A2E-4C4C-4594-88C0-9A2C1E350F5C}"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3FC1EF5A-882F-4BF4-9589-F6340771AA6B}" type="datetimeFigureOut">
              <a:rPr lang="ar-IQ" smtClean="0"/>
              <a:t>19/07/1439</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154F8A2E-4C4C-4594-88C0-9A2C1E350F5C}" type="slidenum">
              <a:rPr lang="ar-IQ" smtClean="0"/>
              <a:t>‹#›</a:t>
            </a:fld>
            <a:endParaRPr lang="ar-IQ"/>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FC1EF5A-882F-4BF4-9589-F6340771AA6B}" type="datetimeFigureOut">
              <a:rPr lang="ar-IQ" smtClean="0"/>
              <a:t>19/07/1439</a:t>
            </a:fld>
            <a:endParaRPr lang="ar-IQ"/>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54F8A2E-4C4C-4594-88C0-9A2C1E350F5C}" type="slidenum">
              <a:rPr lang="ar-IQ" smtClean="0"/>
              <a:t>‹#›</a:t>
            </a:fld>
            <a:endParaRPr lang="ar-IQ"/>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www.ruoaa.com/2015/12/lavender-benefits.html"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jpg"/></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979712" y="908720"/>
            <a:ext cx="6088676" cy="1569660"/>
          </a:xfrm>
          <a:prstGeom prst="rect">
            <a:avLst/>
          </a:prstGeom>
        </p:spPr>
        <p:txBody>
          <a:bodyPr wrap="square">
            <a:spAutoFit/>
          </a:bodyPr>
          <a:lstStyle/>
          <a:p>
            <a:pPr algn="ctr" fontAlgn="base"/>
            <a:r>
              <a:rPr lang="ar-IQ" sz="3200" b="1" dirty="0" smtClean="0">
                <a:solidFill>
                  <a:schemeClr val="accent6"/>
                </a:solidFill>
              </a:rPr>
              <a:t>بمناسبة</a:t>
            </a:r>
          </a:p>
          <a:p>
            <a:pPr algn="ctr" fontAlgn="base"/>
            <a:r>
              <a:rPr lang="ar-IQ" sz="3200" b="1" dirty="0" smtClean="0">
                <a:solidFill>
                  <a:schemeClr val="accent6"/>
                </a:solidFill>
              </a:rPr>
              <a:t>الأسبوع </a:t>
            </a:r>
            <a:r>
              <a:rPr lang="ar-IQ" sz="3200" b="1" dirty="0">
                <a:solidFill>
                  <a:schemeClr val="accent6"/>
                </a:solidFill>
              </a:rPr>
              <a:t>العالمي للتوعية بشأن المضادات الحيوية </a:t>
            </a:r>
            <a:r>
              <a:rPr lang="ar-IQ" sz="3200" b="1" dirty="0" smtClean="0">
                <a:solidFill>
                  <a:schemeClr val="accent6"/>
                </a:solidFill>
              </a:rPr>
              <a:t>2018</a:t>
            </a:r>
            <a:endParaRPr lang="ar-IQ" sz="3200" b="1" dirty="0">
              <a:solidFill>
                <a:schemeClr val="accent6"/>
              </a:solidFill>
            </a:endParaRPr>
          </a:p>
        </p:txBody>
      </p:sp>
      <p:sp>
        <p:nvSpPr>
          <p:cNvPr id="6" name="مستطيل 5"/>
          <p:cNvSpPr/>
          <p:nvPr/>
        </p:nvSpPr>
        <p:spPr>
          <a:xfrm>
            <a:off x="1979712" y="3212976"/>
            <a:ext cx="5472608" cy="1569660"/>
          </a:xfrm>
          <a:prstGeom prst="rect">
            <a:avLst/>
          </a:prstGeom>
        </p:spPr>
        <p:txBody>
          <a:bodyPr wrap="square">
            <a:spAutoFit/>
          </a:bodyPr>
          <a:lstStyle/>
          <a:p>
            <a:pPr algn="ctr"/>
            <a:r>
              <a:rPr lang="ar-IQ" sz="2400" b="1" dirty="0" smtClean="0">
                <a:solidFill>
                  <a:srgbClr val="FF0000"/>
                </a:solidFill>
              </a:rPr>
              <a:t>وبتوجيه </a:t>
            </a:r>
            <a:r>
              <a:rPr lang="ar-IQ" sz="2400" b="1" dirty="0">
                <a:solidFill>
                  <a:srgbClr val="FF0000"/>
                </a:solidFill>
              </a:rPr>
              <a:t>من رئاسة جامعة بغداد / مكتب </a:t>
            </a:r>
            <a:r>
              <a:rPr lang="ar-IQ" sz="2400" b="1">
                <a:solidFill>
                  <a:srgbClr val="FF0000"/>
                </a:solidFill>
              </a:rPr>
              <a:t>السيد </a:t>
            </a:r>
            <a:r>
              <a:rPr lang="ar-IQ" sz="2400" b="1" smtClean="0">
                <a:solidFill>
                  <a:srgbClr val="FF0000"/>
                </a:solidFill>
              </a:rPr>
              <a:t>المساعد </a:t>
            </a:r>
            <a:r>
              <a:rPr lang="ar-IQ" sz="2400" b="1" dirty="0">
                <a:solidFill>
                  <a:srgbClr val="FF0000"/>
                </a:solidFill>
              </a:rPr>
              <a:t>العلمي </a:t>
            </a:r>
          </a:p>
          <a:p>
            <a:pPr algn="ctr"/>
            <a:r>
              <a:rPr lang="ar-IQ" sz="2400" b="1" dirty="0">
                <a:solidFill>
                  <a:srgbClr val="FF0000"/>
                </a:solidFill>
              </a:rPr>
              <a:t>تقييم كلية الطب البيطري ندوة تثقيفية حول مخاطر </a:t>
            </a:r>
            <a:r>
              <a:rPr lang="ar-IQ" sz="2400" b="1" dirty="0" smtClean="0">
                <a:solidFill>
                  <a:srgbClr val="FF0000"/>
                </a:solidFill>
              </a:rPr>
              <a:t>سوء </a:t>
            </a:r>
            <a:r>
              <a:rPr lang="ar-IQ" sz="2400" b="1" dirty="0">
                <a:solidFill>
                  <a:srgbClr val="FF0000"/>
                </a:solidFill>
              </a:rPr>
              <a:t>استخدام المضادات الحيوية</a:t>
            </a:r>
          </a:p>
        </p:txBody>
      </p:sp>
    </p:spTree>
    <p:extLst>
      <p:ext uri="{BB962C8B-B14F-4D97-AF65-F5344CB8AC3E}">
        <p14:creationId xmlns:p14="http://schemas.microsoft.com/office/powerpoint/2010/main" val="3304415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Desktop\antibiotic-sensitivity-testing-37-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47754"/>
            <a:ext cx="4429000" cy="5389558"/>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2250378" y="116632"/>
            <a:ext cx="4320926" cy="369332"/>
          </a:xfrm>
          <a:prstGeom prst="rect">
            <a:avLst/>
          </a:prstGeom>
        </p:spPr>
        <p:txBody>
          <a:bodyPr wrap="none">
            <a:spAutoFit/>
          </a:bodyPr>
          <a:lstStyle/>
          <a:p>
            <a:r>
              <a:rPr lang="en-US" b="1" dirty="0"/>
              <a:t>RESISTANCE AND SUSCEPTIBILITY</a:t>
            </a:r>
            <a:endParaRPr lang="ar-IQ" b="1" dirty="0"/>
          </a:p>
        </p:txBody>
      </p:sp>
      <p:sp>
        <p:nvSpPr>
          <p:cNvPr id="4" name="مستطيل 3"/>
          <p:cNvSpPr/>
          <p:nvPr/>
        </p:nvSpPr>
        <p:spPr>
          <a:xfrm>
            <a:off x="4464496" y="908720"/>
            <a:ext cx="4572000" cy="5029518"/>
          </a:xfrm>
          <a:prstGeom prst="rect">
            <a:avLst/>
          </a:prstGeom>
        </p:spPr>
        <p:txBody>
          <a:bodyPr>
            <a:spAutoFit/>
          </a:bodyPr>
          <a:lstStyle/>
          <a:p>
            <a:pPr lvl="0" algn="just" rtl="0">
              <a:lnSpc>
                <a:spcPct val="150000"/>
              </a:lnSpc>
            </a:pPr>
            <a:r>
              <a:rPr lang="en-US" dirty="0" smtClean="0"/>
              <a:t>Determined </a:t>
            </a:r>
            <a:r>
              <a:rPr lang="en-US" dirty="0"/>
              <a:t>by </a:t>
            </a:r>
            <a:endParaRPr lang="en-US" dirty="0" smtClean="0"/>
          </a:p>
          <a:p>
            <a:pPr marL="285750" lvl="0" indent="-285750" algn="just" rtl="0">
              <a:lnSpc>
                <a:spcPct val="150000"/>
              </a:lnSpc>
              <a:buFont typeface="Symbol"/>
              <a:buChar char="´"/>
            </a:pPr>
            <a:r>
              <a:rPr lang="en-US" dirty="0" smtClean="0"/>
              <a:t>in </a:t>
            </a:r>
            <a:r>
              <a:rPr lang="en-US" dirty="0"/>
              <a:t>vitro activity, </a:t>
            </a:r>
            <a:endParaRPr lang="en-US" dirty="0" smtClean="0"/>
          </a:p>
          <a:p>
            <a:pPr marL="285750" lvl="0" indent="-285750" algn="just" rtl="0">
              <a:lnSpc>
                <a:spcPct val="150000"/>
              </a:lnSpc>
              <a:buFont typeface="Symbol"/>
              <a:buChar char="´"/>
            </a:pPr>
            <a:r>
              <a:rPr lang="en-US" dirty="0" smtClean="0"/>
              <a:t>pharmacologic </a:t>
            </a:r>
            <a:r>
              <a:rPr lang="en-US" dirty="0"/>
              <a:t>characteristics, </a:t>
            </a:r>
            <a:endParaRPr lang="en-US" dirty="0" smtClean="0"/>
          </a:p>
          <a:p>
            <a:pPr marL="285750" lvl="0" indent="-285750" algn="just" rtl="0">
              <a:lnSpc>
                <a:spcPct val="150000"/>
              </a:lnSpc>
              <a:buFont typeface="Symbol"/>
              <a:buChar char="´"/>
            </a:pPr>
            <a:r>
              <a:rPr lang="en-US" dirty="0" smtClean="0"/>
              <a:t>and </a:t>
            </a:r>
            <a:r>
              <a:rPr lang="en-US" dirty="0"/>
              <a:t>clinical evaluation</a:t>
            </a:r>
            <a:r>
              <a:rPr lang="en-US" dirty="0" smtClean="0"/>
              <a:t>.</a:t>
            </a:r>
          </a:p>
          <a:p>
            <a:pPr marL="285750" lvl="0" indent="-285750" algn="just" rtl="0">
              <a:lnSpc>
                <a:spcPct val="150000"/>
              </a:lnSpc>
              <a:buFont typeface="Symbol"/>
              <a:buChar char="´"/>
            </a:pPr>
            <a:r>
              <a:rPr lang="en-US" dirty="0" smtClean="0"/>
              <a:t> The </a:t>
            </a:r>
            <a:r>
              <a:rPr lang="en-US" dirty="0"/>
              <a:t>minimal inhibitory concentration(MIC) can be comfortably exceeded by doses tolerated by the </a:t>
            </a:r>
            <a:r>
              <a:rPr lang="en-US" dirty="0" smtClean="0"/>
              <a:t>patient</a:t>
            </a:r>
          </a:p>
          <a:p>
            <a:pPr marL="285750" lvl="0" indent="-285750" algn="just" rtl="0">
              <a:lnSpc>
                <a:spcPct val="150000"/>
              </a:lnSpc>
              <a:buFont typeface="Symbol"/>
              <a:buChar char="´"/>
            </a:pPr>
            <a:r>
              <a:rPr lang="en-US" dirty="0" smtClean="0"/>
              <a:t>Susceptible </a:t>
            </a:r>
            <a:r>
              <a:rPr lang="en-US" dirty="0"/>
              <a:t>implies their MIC is at a concentration attainable in the blood or other body fluid at the recommended </a:t>
            </a:r>
            <a:r>
              <a:rPr lang="en-US" dirty="0" smtClean="0"/>
              <a:t>dose.</a:t>
            </a:r>
          </a:p>
          <a:p>
            <a:pPr marL="285750" lvl="0" indent="-285750" algn="just" rtl="0">
              <a:lnSpc>
                <a:spcPct val="150000"/>
              </a:lnSpc>
              <a:buFont typeface="Symbol"/>
              <a:buChar char="´"/>
            </a:pPr>
            <a:r>
              <a:rPr lang="en-US" dirty="0" smtClean="0"/>
              <a:t>Resistant </a:t>
            </a:r>
            <a:r>
              <a:rPr lang="en-US" dirty="0"/>
              <a:t>MIC is not exceeded by normally attainable levels</a:t>
            </a:r>
          </a:p>
        </p:txBody>
      </p:sp>
    </p:spTree>
    <p:extLst>
      <p:ext uri="{BB962C8B-B14F-4D97-AF65-F5344CB8AC3E}">
        <p14:creationId xmlns:p14="http://schemas.microsoft.com/office/powerpoint/2010/main" val="236983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88" y="3492066"/>
            <a:ext cx="3636912" cy="339331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195" y="3492066"/>
            <a:ext cx="3700217" cy="33213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pc\Desktop\antibiotic-susceptibility-testing-31-6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2088"/>
            <a:ext cx="4651227" cy="349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142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902074" y="1396556"/>
            <a:ext cx="4103134" cy="3785652"/>
          </a:xfrm>
          <a:prstGeom prst="rect">
            <a:avLst/>
          </a:prstGeom>
        </p:spPr>
        <p:txBody>
          <a:bodyPr wrap="square">
            <a:spAutoFit/>
          </a:bodyPr>
          <a:lstStyle/>
          <a:p>
            <a:pPr lvl="0" algn="just" rtl="0">
              <a:lnSpc>
                <a:spcPct val="150000"/>
              </a:lnSpc>
            </a:pPr>
            <a:r>
              <a:rPr lang="en-US" sz="2000" dirty="0" smtClean="0">
                <a:sym typeface="Symbol"/>
              </a:rPr>
              <a:t></a:t>
            </a:r>
            <a:r>
              <a:rPr lang="en-US" sz="2000" dirty="0"/>
              <a:t>Some microorganisms </a:t>
            </a:r>
            <a:r>
              <a:rPr lang="en-US" sz="2000" dirty="0" smtClean="0"/>
              <a:t>may 'born</a:t>
            </a:r>
            <a:r>
              <a:rPr lang="en-US" sz="2000" dirty="0"/>
              <a:t>' resistant, some achieve' resistance by mutation or some have </a:t>
            </a:r>
            <a:r>
              <a:rPr lang="en-US" sz="2000" dirty="0" smtClean="0"/>
              <a:t>resistance "</a:t>
            </a:r>
            <a:r>
              <a:rPr lang="en-US" sz="2000" dirty="0"/>
              <a:t>thrust upon them" by </a:t>
            </a:r>
            <a:r>
              <a:rPr lang="en-US" sz="2000" dirty="0" smtClean="0"/>
              <a:t>plasmids.</a:t>
            </a:r>
          </a:p>
          <a:p>
            <a:pPr lvl="0" algn="just" rtl="0">
              <a:lnSpc>
                <a:spcPct val="150000"/>
              </a:lnSpc>
            </a:pPr>
            <a:endParaRPr lang="en-US" sz="2000" dirty="0" smtClean="0"/>
          </a:p>
          <a:p>
            <a:pPr lvl="0" algn="just" rtl="0">
              <a:lnSpc>
                <a:spcPct val="150000"/>
              </a:lnSpc>
            </a:pPr>
            <a:r>
              <a:rPr lang="en-US" sz="2000" dirty="0" smtClean="0"/>
              <a:t> </a:t>
            </a:r>
            <a:r>
              <a:rPr lang="en-US" sz="2000" dirty="0">
                <a:sym typeface="Symbol"/>
              </a:rPr>
              <a:t></a:t>
            </a:r>
            <a:r>
              <a:rPr lang="en-US" sz="2000" dirty="0"/>
              <a:t>“Some are born great, some achieve greatness or some have greatness thrust upon them”</a:t>
            </a:r>
          </a:p>
        </p:txBody>
      </p:sp>
      <p:sp>
        <p:nvSpPr>
          <p:cNvPr id="3" name="مستطيل 2"/>
          <p:cNvSpPr/>
          <p:nvPr/>
        </p:nvSpPr>
        <p:spPr>
          <a:xfrm>
            <a:off x="3264959" y="404664"/>
            <a:ext cx="3274230" cy="459036"/>
          </a:xfrm>
          <a:prstGeom prst="rect">
            <a:avLst/>
          </a:prstGeom>
        </p:spPr>
        <p:txBody>
          <a:bodyPr wrap="none">
            <a:spAutoFit/>
          </a:bodyPr>
          <a:lstStyle/>
          <a:p>
            <a:pPr lvl="0" algn="just" rtl="0">
              <a:lnSpc>
                <a:spcPct val="150000"/>
              </a:lnSpc>
            </a:pPr>
            <a:r>
              <a:rPr lang="en-US" b="1" dirty="0" smtClean="0">
                <a:solidFill>
                  <a:srgbClr val="002060"/>
                </a:solidFill>
              </a:rPr>
              <a:t>ANTIBIOTIC RESISTANCE </a:t>
            </a:r>
          </a:p>
        </p:txBody>
      </p:sp>
      <p:pic>
        <p:nvPicPr>
          <p:cNvPr id="7170" name="Picture 2" descr="Image result for Some are born great, some achieve greatness or some have greatness  th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4716016" cy="417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569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00076" y="764704"/>
            <a:ext cx="4579202" cy="369332"/>
          </a:xfrm>
          <a:prstGeom prst="rect">
            <a:avLst/>
          </a:prstGeom>
        </p:spPr>
        <p:txBody>
          <a:bodyPr wrap="none">
            <a:spAutoFit/>
          </a:bodyPr>
          <a:lstStyle/>
          <a:p>
            <a:r>
              <a:rPr lang="en-US" b="1" dirty="0">
                <a:solidFill>
                  <a:srgbClr val="C00000"/>
                </a:solidFill>
              </a:rPr>
              <a:t>MECHANISMS OF DRUG RESISTANCE</a:t>
            </a:r>
            <a:endParaRPr lang="ar-IQ" b="1" dirty="0">
              <a:solidFill>
                <a:srgbClr val="C00000"/>
              </a:solidFill>
            </a:endParaRPr>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28801"/>
            <a:ext cx="5904656"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932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067944" y="133181"/>
            <a:ext cx="4896544" cy="830997"/>
          </a:xfrm>
          <a:prstGeom prst="rect">
            <a:avLst/>
          </a:prstGeom>
        </p:spPr>
        <p:txBody>
          <a:bodyPr wrap="square">
            <a:spAutoFit/>
          </a:bodyPr>
          <a:lstStyle/>
          <a:p>
            <a:pPr algn="l" rtl="0"/>
            <a:r>
              <a:rPr lang="en-US" sz="2400" b="1" dirty="0">
                <a:solidFill>
                  <a:srgbClr val="C00000"/>
                </a:solidFill>
              </a:rPr>
              <a:t>BIOCHEMICAL MECHANISMS OF DRUG RESISTANCE </a:t>
            </a:r>
            <a:endParaRPr lang="ar-IQ" sz="2400" b="1" dirty="0">
              <a:solidFill>
                <a:srgbClr val="C00000"/>
              </a:solidFill>
            </a:endParaRPr>
          </a:p>
        </p:txBody>
      </p:sp>
      <p:sp>
        <p:nvSpPr>
          <p:cNvPr id="3" name="مستطيل 2"/>
          <p:cNvSpPr/>
          <p:nvPr/>
        </p:nvSpPr>
        <p:spPr>
          <a:xfrm>
            <a:off x="6012160" y="1628800"/>
            <a:ext cx="3240359" cy="4247317"/>
          </a:xfrm>
          <a:prstGeom prst="rect">
            <a:avLst/>
          </a:prstGeom>
        </p:spPr>
        <p:txBody>
          <a:bodyPr wrap="square">
            <a:spAutoFit/>
          </a:bodyPr>
          <a:lstStyle/>
          <a:p>
            <a:pPr marL="285750" lvl="0" indent="-285750" algn="l" rtl="0">
              <a:buFont typeface="Symbol" pitchFamily="18" charset="2"/>
              <a:buChar char="´"/>
            </a:pPr>
            <a:r>
              <a:rPr lang="en-US" b="1" dirty="0">
                <a:sym typeface="Symbol"/>
              </a:rPr>
              <a:t> </a:t>
            </a:r>
            <a:r>
              <a:rPr lang="en-US" b="1" dirty="0" smtClean="0"/>
              <a:t>Prevention </a:t>
            </a:r>
            <a:r>
              <a:rPr lang="en-US" b="1" dirty="0"/>
              <a:t>of drug </a:t>
            </a:r>
            <a:r>
              <a:rPr lang="en-US" b="1" dirty="0" smtClean="0"/>
              <a:t>accumulation </a:t>
            </a:r>
            <a:r>
              <a:rPr lang="en-US" b="1" dirty="0"/>
              <a:t>in the </a:t>
            </a:r>
            <a:r>
              <a:rPr lang="en-US" b="1" dirty="0" smtClean="0"/>
              <a:t>bacterium</a:t>
            </a:r>
          </a:p>
          <a:p>
            <a:pPr marL="285750" lvl="0" indent="-285750" algn="l" rtl="0">
              <a:buFont typeface="Symbol" pitchFamily="18" charset="2"/>
              <a:buChar char="´"/>
            </a:pPr>
            <a:endParaRPr lang="en-US" b="1" dirty="0" smtClean="0"/>
          </a:p>
          <a:p>
            <a:pPr marL="285750" lvl="0" indent="-285750" algn="l" rtl="0">
              <a:buFont typeface="Symbol" pitchFamily="18" charset="2"/>
              <a:buChar char="´"/>
            </a:pPr>
            <a:r>
              <a:rPr lang="en-US" b="1" dirty="0" smtClean="0"/>
              <a:t> </a:t>
            </a:r>
          </a:p>
          <a:p>
            <a:pPr marL="285750" lvl="0" indent="-285750" algn="l" rtl="0">
              <a:buFont typeface="Symbol" pitchFamily="18" charset="2"/>
              <a:buChar char="´"/>
            </a:pPr>
            <a:r>
              <a:rPr lang="en-US" b="1" dirty="0">
                <a:sym typeface="Symbol"/>
              </a:rPr>
              <a:t> </a:t>
            </a:r>
            <a:r>
              <a:rPr lang="en-US" b="1" dirty="0" smtClean="0"/>
              <a:t>Modification /protection </a:t>
            </a:r>
            <a:r>
              <a:rPr lang="en-US" b="1" dirty="0"/>
              <a:t>of the target site </a:t>
            </a:r>
            <a:endParaRPr lang="en-US" b="1" dirty="0" smtClean="0"/>
          </a:p>
          <a:p>
            <a:pPr marL="285750" lvl="0" indent="-285750" algn="l" rtl="0">
              <a:buFont typeface="Symbol" pitchFamily="18" charset="2"/>
              <a:buChar char="´"/>
            </a:pPr>
            <a:endParaRPr lang="en-US" b="1" dirty="0">
              <a:sym typeface="Symbol"/>
            </a:endParaRPr>
          </a:p>
          <a:p>
            <a:pPr marL="285750" lvl="0" indent="-285750" algn="l" rtl="0">
              <a:buFont typeface="Symbol" pitchFamily="18" charset="2"/>
              <a:buChar char="´"/>
            </a:pPr>
            <a:r>
              <a:rPr lang="en-US" b="1" dirty="0" smtClean="0">
                <a:sym typeface="Symbol"/>
              </a:rPr>
              <a:t></a:t>
            </a:r>
            <a:r>
              <a:rPr lang="en-US" b="1" dirty="0" smtClean="0"/>
              <a:t> </a:t>
            </a:r>
            <a:r>
              <a:rPr lang="en-US" b="1" dirty="0"/>
              <a:t>Use of alternative pathways for metabolic growth requirements </a:t>
            </a:r>
            <a:endParaRPr lang="en-US" b="1" dirty="0" smtClean="0"/>
          </a:p>
          <a:p>
            <a:pPr marL="285750" lvl="0" indent="-285750" algn="l" rtl="0">
              <a:buFont typeface="Symbol" pitchFamily="18" charset="2"/>
              <a:buChar char="´"/>
            </a:pPr>
            <a:endParaRPr lang="en-US" b="1" dirty="0" smtClean="0"/>
          </a:p>
          <a:p>
            <a:pPr marL="285750" lvl="0" indent="-285750" algn="l" rtl="0">
              <a:buFont typeface="Symbol" pitchFamily="18" charset="2"/>
              <a:buChar char="´"/>
            </a:pPr>
            <a:r>
              <a:rPr lang="en-US" b="1" dirty="0" smtClean="0">
                <a:sym typeface="Symbol"/>
              </a:rPr>
              <a:t></a:t>
            </a:r>
            <a:r>
              <a:rPr lang="en-US" b="1" dirty="0" smtClean="0"/>
              <a:t> </a:t>
            </a:r>
            <a:r>
              <a:rPr lang="en-US" b="1" dirty="0"/>
              <a:t>By producing an enzyme that inactivates the antibiotic</a:t>
            </a:r>
          </a:p>
        </p:txBody>
      </p:sp>
      <p:pic>
        <p:nvPicPr>
          <p:cNvPr id="1028" name="Picture 4" descr="Image result for BIOCHEMICAL MECHANISMS OF DRUG RES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080975"/>
            <a:ext cx="6264695"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983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908720"/>
            <a:ext cx="7272808" cy="4401205"/>
          </a:xfrm>
          <a:prstGeom prst="rect">
            <a:avLst/>
          </a:prstGeom>
        </p:spPr>
        <p:txBody>
          <a:bodyPr wrap="square">
            <a:spAutoFit/>
          </a:bodyPr>
          <a:lstStyle/>
          <a:p>
            <a:pPr lvl="0" algn="l" rtl="0">
              <a:lnSpc>
                <a:spcPct val="200000"/>
              </a:lnSpc>
            </a:pPr>
            <a:r>
              <a:rPr lang="en-US" sz="2000" b="1" dirty="0" smtClean="0">
                <a:sym typeface="Symbol"/>
              </a:rPr>
              <a:t>X </a:t>
            </a:r>
            <a:r>
              <a:rPr lang="en-US" sz="2000" b="1" dirty="0" smtClean="0"/>
              <a:t>Inappropriate </a:t>
            </a:r>
            <a:r>
              <a:rPr lang="en-US" sz="2000" b="1" dirty="0"/>
              <a:t>specimen selection and collection </a:t>
            </a:r>
            <a:endParaRPr lang="en-US" sz="2000" b="1" dirty="0" smtClean="0"/>
          </a:p>
          <a:p>
            <a:pPr lvl="0" algn="l" rtl="0">
              <a:lnSpc>
                <a:spcPct val="200000"/>
              </a:lnSpc>
            </a:pPr>
            <a:r>
              <a:rPr lang="en-US" sz="2000" b="1" dirty="0" smtClean="0">
                <a:sym typeface="Symbol"/>
              </a:rPr>
              <a:t>X </a:t>
            </a:r>
            <a:r>
              <a:rPr lang="en-US" sz="2000" b="1" dirty="0" smtClean="0"/>
              <a:t>Failure </a:t>
            </a:r>
            <a:r>
              <a:rPr lang="en-US" sz="2000" b="1" dirty="0"/>
              <a:t>to use stains/smears </a:t>
            </a:r>
            <a:endParaRPr lang="en-US" sz="2000" b="1" dirty="0" smtClean="0">
              <a:sym typeface="Symbol"/>
            </a:endParaRPr>
          </a:p>
          <a:p>
            <a:pPr lvl="0" algn="l" rtl="0">
              <a:lnSpc>
                <a:spcPct val="200000"/>
              </a:lnSpc>
            </a:pPr>
            <a:r>
              <a:rPr lang="en-US" sz="2000" b="1" dirty="0" smtClean="0"/>
              <a:t>X Failure </a:t>
            </a:r>
            <a:r>
              <a:rPr lang="en-US" sz="2000" b="1" dirty="0"/>
              <a:t>to use cultures and susceptibility </a:t>
            </a:r>
            <a:endParaRPr lang="en-US" sz="2000" b="1" dirty="0" smtClean="0"/>
          </a:p>
          <a:p>
            <a:pPr lvl="0" algn="l" rtl="0">
              <a:lnSpc>
                <a:spcPct val="200000"/>
              </a:lnSpc>
            </a:pPr>
            <a:r>
              <a:rPr lang="en-US" sz="2000" b="1" dirty="0" smtClean="0">
                <a:sym typeface="Symbol"/>
              </a:rPr>
              <a:t>X </a:t>
            </a:r>
            <a:r>
              <a:rPr lang="en-US" sz="2000" b="1" dirty="0" smtClean="0"/>
              <a:t>Use </a:t>
            </a:r>
            <a:r>
              <a:rPr lang="en-US" sz="2000" b="1" dirty="0"/>
              <a:t>of antibiotics with no clinical indication(</a:t>
            </a:r>
            <a:r>
              <a:rPr lang="en-US" sz="2000" b="1" dirty="0" err="1"/>
              <a:t>eg</a:t>
            </a:r>
            <a:r>
              <a:rPr lang="en-US" sz="2000" b="1" dirty="0"/>
              <a:t>, for viral infections) </a:t>
            </a:r>
            <a:endParaRPr lang="en-US" sz="2000" b="1" dirty="0" smtClean="0"/>
          </a:p>
          <a:p>
            <a:pPr lvl="0" algn="l" rtl="0">
              <a:lnSpc>
                <a:spcPct val="200000"/>
              </a:lnSpc>
            </a:pPr>
            <a:r>
              <a:rPr lang="en-US" sz="2000" b="1" dirty="0" smtClean="0">
                <a:sym typeface="Symbol"/>
              </a:rPr>
              <a:t>X </a:t>
            </a:r>
            <a:r>
              <a:rPr lang="en-US" sz="2000" b="1" dirty="0" smtClean="0"/>
              <a:t>Use </a:t>
            </a:r>
            <a:r>
              <a:rPr lang="en-US" sz="2000" b="1" dirty="0"/>
              <a:t>of broad spectrum antibiotics when not indicated </a:t>
            </a:r>
            <a:endParaRPr lang="en-US" sz="2000" b="1" dirty="0" smtClean="0"/>
          </a:p>
          <a:p>
            <a:pPr lvl="0" algn="l" rtl="0">
              <a:lnSpc>
                <a:spcPct val="200000"/>
              </a:lnSpc>
            </a:pPr>
            <a:r>
              <a:rPr lang="en-US" sz="2000" b="1" dirty="0" smtClean="0">
                <a:sym typeface="Symbol"/>
              </a:rPr>
              <a:t>X </a:t>
            </a:r>
            <a:r>
              <a:rPr lang="en-US" sz="2000" b="1" dirty="0" smtClean="0"/>
              <a:t>inappropriate </a:t>
            </a:r>
            <a:r>
              <a:rPr lang="en-US" sz="2000" b="1" dirty="0"/>
              <a:t>choice of empiric antibiotics Drug</a:t>
            </a:r>
          </a:p>
        </p:txBody>
      </p:sp>
    </p:spTree>
    <p:extLst>
      <p:ext uri="{BB962C8B-B14F-4D97-AF65-F5344CB8AC3E}">
        <p14:creationId xmlns:p14="http://schemas.microsoft.com/office/powerpoint/2010/main" val="1894236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20006" y="1484784"/>
            <a:ext cx="3788498" cy="4401205"/>
          </a:xfrm>
          <a:prstGeom prst="rect">
            <a:avLst/>
          </a:prstGeom>
        </p:spPr>
        <p:txBody>
          <a:bodyPr wrap="square">
            <a:spAutoFit/>
          </a:bodyPr>
          <a:lstStyle/>
          <a:p>
            <a:pPr algn="l" rtl="0">
              <a:lnSpc>
                <a:spcPct val="200000"/>
              </a:lnSpc>
            </a:pPr>
            <a:r>
              <a:rPr lang="en-US" sz="2000" dirty="0" smtClean="0"/>
              <a:t></a:t>
            </a:r>
            <a:r>
              <a:rPr lang="en-US" sz="2000" dirty="0"/>
              <a:t>Inappropriate dose </a:t>
            </a:r>
            <a:endParaRPr lang="en-US" sz="2000" dirty="0" smtClean="0"/>
          </a:p>
          <a:p>
            <a:pPr algn="l" rtl="0">
              <a:lnSpc>
                <a:spcPct val="200000"/>
              </a:lnSpc>
            </a:pPr>
            <a:r>
              <a:rPr lang="en-US" sz="2000" dirty="0"/>
              <a:t> </a:t>
            </a:r>
            <a:r>
              <a:rPr lang="en-US" sz="2000" dirty="0" smtClean="0"/>
              <a:t>ineffective </a:t>
            </a:r>
            <a:r>
              <a:rPr lang="en-US" sz="2000" dirty="0"/>
              <a:t>concentration of antibiotics at site of infection </a:t>
            </a:r>
            <a:endParaRPr lang="en-US" sz="2000" dirty="0" smtClean="0"/>
          </a:p>
          <a:p>
            <a:pPr algn="l" rtl="0">
              <a:lnSpc>
                <a:spcPct val="200000"/>
              </a:lnSpc>
            </a:pPr>
            <a:r>
              <a:rPr lang="en-US" sz="2000" dirty="0" smtClean="0"/>
              <a:t> </a:t>
            </a:r>
            <a:r>
              <a:rPr lang="en-US" sz="2000" dirty="0"/>
              <a:t>Inappropriate route ineffective concentration of antibiotics at site of infection </a:t>
            </a:r>
            <a:endParaRPr lang="en-US" sz="2000" dirty="0" smtClean="0"/>
          </a:p>
          <a:p>
            <a:pPr algn="l" rtl="0">
              <a:lnSpc>
                <a:spcPct val="200000"/>
              </a:lnSpc>
            </a:pPr>
            <a:r>
              <a:rPr lang="en-US" sz="2000" dirty="0" smtClean="0"/>
              <a:t> </a:t>
            </a:r>
            <a:r>
              <a:rPr lang="en-US" sz="2000" dirty="0"/>
              <a:t>Inappropriate duration</a:t>
            </a:r>
            <a:endParaRPr lang="ar-IQ" sz="2000" dirty="0"/>
          </a:p>
        </p:txBody>
      </p:sp>
      <p:sp>
        <p:nvSpPr>
          <p:cNvPr id="3" name="مستطيل 2"/>
          <p:cNvSpPr/>
          <p:nvPr/>
        </p:nvSpPr>
        <p:spPr>
          <a:xfrm>
            <a:off x="4788024" y="363639"/>
            <a:ext cx="3510136" cy="830997"/>
          </a:xfrm>
          <a:prstGeom prst="rect">
            <a:avLst/>
          </a:prstGeom>
        </p:spPr>
        <p:txBody>
          <a:bodyPr wrap="square">
            <a:spAutoFit/>
          </a:bodyPr>
          <a:lstStyle/>
          <a:p>
            <a:pPr algn="l" rtl="0"/>
            <a:r>
              <a:rPr lang="en-US" sz="2400" b="1" dirty="0">
                <a:solidFill>
                  <a:srgbClr val="C00000"/>
                </a:solidFill>
              </a:rPr>
              <a:t>Inappropriate </a:t>
            </a:r>
            <a:r>
              <a:rPr lang="en-US" sz="2400" b="1" dirty="0" smtClean="0">
                <a:solidFill>
                  <a:srgbClr val="C00000"/>
                </a:solidFill>
              </a:rPr>
              <a:t>Drug Regimen</a:t>
            </a:r>
            <a:endParaRPr lang="ar-IQ" sz="2400" b="1" dirty="0">
              <a:solidFill>
                <a:srgbClr val="C000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8" y="1499118"/>
            <a:ext cx="5212502" cy="501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66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58555" y="219998"/>
            <a:ext cx="5402313" cy="461665"/>
          </a:xfrm>
          <a:prstGeom prst="rect">
            <a:avLst/>
          </a:prstGeom>
        </p:spPr>
        <p:txBody>
          <a:bodyPr wrap="none">
            <a:spAutoFit/>
          </a:bodyPr>
          <a:lstStyle/>
          <a:p>
            <a:r>
              <a:rPr lang="en-US" sz="2400" b="1" dirty="0">
                <a:solidFill>
                  <a:srgbClr val="002060"/>
                </a:solidFill>
              </a:rPr>
              <a:t>People can help tackle resistance by </a:t>
            </a:r>
            <a:endParaRPr lang="ar-IQ" sz="2400" b="1" dirty="0">
              <a:solidFill>
                <a:srgbClr val="002060"/>
              </a:solidFill>
            </a:endParaRPr>
          </a:p>
        </p:txBody>
      </p:sp>
      <p:sp>
        <p:nvSpPr>
          <p:cNvPr id="3" name="مستطيل 2"/>
          <p:cNvSpPr/>
          <p:nvPr/>
        </p:nvSpPr>
        <p:spPr>
          <a:xfrm>
            <a:off x="5148064" y="1484784"/>
            <a:ext cx="3842770" cy="3970318"/>
          </a:xfrm>
          <a:prstGeom prst="rect">
            <a:avLst/>
          </a:prstGeom>
        </p:spPr>
        <p:txBody>
          <a:bodyPr wrap="square">
            <a:spAutoFit/>
          </a:bodyPr>
          <a:lstStyle/>
          <a:p>
            <a:pPr lvl="0" algn="l" rtl="0">
              <a:lnSpc>
                <a:spcPct val="200000"/>
              </a:lnSpc>
            </a:pPr>
            <a:r>
              <a:rPr lang="en-US" b="1" dirty="0">
                <a:sym typeface="Symbol"/>
              </a:rPr>
              <a:t> </a:t>
            </a:r>
            <a:r>
              <a:rPr lang="en-US" b="1" dirty="0" smtClean="0">
                <a:solidFill>
                  <a:srgbClr val="FF0000"/>
                </a:solidFill>
              </a:rPr>
              <a:t>using </a:t>
            </a:r>
            <a:r>
              <a:rPr lang="en-US" b="1" dirty="0">
                <a:solidFill>
                  <a:srgbClr val="FF0000"/>
                </a:solidFill>
              </a:rPr>
              <a:t>antibiotics only when prescribed by a doctor</a:t>
            </a:r>
            <a:r>
              <a:rPr lang="en-US" b="1" dirty="0"/>
              <a:t>; </a:t>
            </a:r>
            <a:endParaRPr lang="en-US" b="1" dirty="0" smtClean="0">
              <a:sym typeface="Symbol"/>
            </a:endParaRPr>
          </a:p>
          <a:p>
            <a:pPr lvl="0" algn="l" rtl="0">
              <a:lnSpc>
                <a:spcPct val="200000"/>
              </a:lnSpc>
            </a:pPr>
            <a:r>
              <a:rPr lang="en-US" b="1" dirty="0">
                <a:sym typeface="Symbol"/>
              </a:rPr>
              <a:t> </a:t>
            </a:r>
            <a:r>
              <a:rPr lang="en-US" b="1" dirty="0" smtClean="0">
                <a:solidFill>
                  <a:schemeClr val="accent3">
                    <a:lumMod val="75000"/>
                  </a:schemeClr>
                </a:solidFill>
              </a:rPr>
              <a:t>completing </a:t>
            </a:r>
            <a:r>
              <a:rPr lang="en-US" b="1" dirty="0">
                <a:solidFill>
                  <a:schemeClr val="accent3">
                    <a:lumMod val="75000"/>
                  </a:schemeClr>
                </a:solidFill>
              </a:rPr>
              <a:t>the full prescription, even if they feel better</a:t>
            </a:r>
            <a:r>
              <a:rPr lang="en-US" b="1" dirty="0"/>
              <a:t>; </a:t>
            </a:r>
            <a:endParaRPr lang="en-US" b="1" dirty="0" smtClean="0"/>
          </a:p>
          <a:p>
            <a:pPr lvl="0" algn="l" rtl="0">
              <a:lnSpc>
                <a:spcPct val="200000"/>
              </a:lnSpc>
            </a:pPr>
            <a:r>
              <a:rPr lang="en-US" b="1" dirty="0" smtClean="0">
                <a:sym typeface="Symbol"/>
              </a:rPr>
              <a:t></a:t>
            </a:r>
            <a:r>
              <a:rPr lang="en-US" b="1" dirty="0">
                <a:solidFill>
                  <a:srgbClr val="002060"/>
                </a:solidFill>
              </a:rPr>
              <a:t>never sharing antibiotics with others or using </a:t>
            </a:r>
            <a:r>
              <a:rPr lang="en-US" b="1" dirty="0" smtClean="0">
                <a:solidFill>
                  <a:srgbClr val="002060"/>
                </a:solidFill>
              </a:rPr>
              <a:t>leftover prescriptions.</a:t>
            </a:r>
            <a:endParaRPr lang="en-US" b="1" dirty="0">
              <a:solidFill>
                <a:srgbClr val="002060"/>
              </a:solidFill>
            </a:endParaRP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9768"/>
            <a:ext cx="5148064" cy="597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65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582704"/>
            <a:ext cx="7632848" cy="3000821"/>
          </a:xfrm>
          <a:prstGeom prst="rect">
            <a:avLst/>
          </a:prstGeom>
        </p:spPr>
        <p:txBody>
          <a:bodyPr wrap="square">
            <a:spAutoFit/>
          </a:bodyPr>
          <a:lstStyle/>
          <a:p>
            <a:pPr algn="just">
              <a:lnSpc>
                <a:spcPct val="150000"/>
              </a:lnSpc>
            </a:pPr>
            <a:r>
              <a:rPr lang="ar-IQ" b="1" dirty="0"/>
              <a:t>من المعروف جيدا أن العديد من </a:t>
            </a:r>
            <a:r>
              <a:rPr lang="ar-IQ" b="1" dirty="0" smtClean="0"/>
              <a:t>المضادات </a:t>
            </a:r>
            <a:r>
              <a:rPr lang="ar-IQ" b="1" dirty="0"/>
              <a:t>الحيوية هي ببساطة لم تعد فعالة ضد الكائنات الدقيقة المسببة للأمراض والإصابات </a:t>
            </a:r>
            <a:r>
              <a:rPr lang="ar-IQ" b="1" dirty="0" smtClean="0"/>
              <a:t>القاتلة. </a:t>
            </a:r>
          </a:p>
          <a:p>
            <a:pPr algn="just">
              <a:lnSpc>
                <a:spcPct val="150000"/>
              </a:lnSpc>
            </a:pPr>
            <a:r>
              <a:rPr lang="ar-IQ" b="1" dirty="0" smtClean="0"/>
              <a:t>قد </a:t>
            </a:r>
            <a:r>
              <a:rPr lang="ar-IQ" b="1" dirty="0"/>
              <a:t>وثقت وسائل الإعلام الرئيسية </a:t>
            </a:r>
            <a:r>
              <a:rPr lang="ar-IQ" b="1" dirty="0" smtClean="0"/>
              <a:t>في </a:t>
            </a:r>
            <a:r>
              <a:rPr lang="ar-IQ" b="1" dirty="0"/>
              <a:t>حقيقة أن الكائنات الحية الدقيقة المعدية الفتاكة </a:t>
            </a:r>
            <a:r>
              <a:rPr lang="en-US" b="1" dirty="0" smtClean="0"/>
              <a:t>MRSA </a:t>
            </a:r>
            <a:r>
              <a:rPr lang="ar-IQ" b="1" dirty="0" smtClean="0"/>
              <a:t> وغيرها </a:t>
            </a:r>
            <a:r>
              <a:rPr lang="ar-IQ" b="1" dirty="0"/>
              <a:t>تنمو أكثر وأكثر مقاومة للعقاقير المضادات الحيوية الحديثة. بعض مسببات الأمراض هي الآن مقاومة حتى </a:t>
            </a:r>
            <a:r>
              <a:rPr lang="ar-IQ" b="1" dirty="0" err="1"/>
              <a:t>فانكومايسين</a:t>
            </a:r>
            <a:r>
              <a:rPr lang="ar-IQ" b="1" dirty="0"/>
              <a:t> ، التي طالما اعتبرت من قبل الأطباء أن يكون الدواء المضاد الحيوي </a:t>
            </a:r>
            <a:r>
              <a:rPr lang="ar-IQ" b="1" dirty="0" smtClean="0"/>
              <a:t>الأخير</a:t>
            </a:r>
            <a:r>
              <a:rPr lang="ar-IQ" b="1" dirty="0"/>
              <a:t>. </a:t>
            </a:r>
            <a:endParaRPr lang="ar-IQ" b="1" dirty="0" smtClean="0"/>
          </a:p>
          <a:p>
            <a:pPr algn="just">
              <a:lnSpc>
                <a:spcPct val="150000"/>
              </a:lnSpc>
            </a:pPr>
            <a:r>
              <a:rPr lang="ar-IQ" b="1" dirty="0" smtClean="0"/>
              <a:t>وعدد </a:t>
            </a:r>
            <a:r>
              <a:rPr lang="ar-IQ" b="1" dirty="0"/>
              <a:t>هذه الجراثيم المقاومة للعقاقير تنمو أعلى وأعلى من كل </a:t>
            </a:r>
            <a:r>
              <a:rPr lang="ar-IQ" b="1" dirty="0" smtClean="0"/>
              <a:t>عام</a:t>
            </a:r>
            <a:endParaRPr lang="ar-IQ" dirty="0"/>
          </a:p>
        </p:txBody>
      </p:sp>
      <p:sp>
        <p:nvSpPr>
          <p:cNvPr id="5" name="مستطيل 4"/>
          <p:cNvSpPr/>
          <p:nvPr/>
        </p:nvSpPr>
        <p:spPr>
          <a:xfrm>
            <a:off x="2771800" y="4005064"/>
            <a:ext cx="4752528" cy="15121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5400" b="1" dirty="0" smtClean="0">
                <a:solidFill>
                  <a:srgbClr val="FFFF00"/>
                </a:solidFill>
              </a:rPr>
              <a:t>لا بد من البديل</a:t>
            </a:r>
            <a:endParaRPr lang="ar-IQ" sz="5400" b="1" dirty="0">
              <a:solidFill>
                <a:srgbClr val="FFFF00"/>
              </a:solidFill>
            </a:endParaRPr>
          </a:p>
        </p:txBody>
      </p:sp>
    </p:spTree>
    <p:extLst>
      <p:ext uri="{BB962C8B-B14F-4D97-AF65-F5344CB8AC3E}">
        <p14:creationId xmlns:p14="http://schemas.microsoft.com/office/powerpoint/2010/main" val="1883936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90667" y="3281208"/>
            <a:ext cx="7596066" cy="958660"/>
          </a:xfrm>
          <a:prstGeom prst="rect">
            <a:avLst/>
          </a:prstGeom>
        </p:spPr>
        <p:txBody>
          <a:bodyPr wrap="square">
            <a:spAutoFit/>
          </a:bodyPr>
          <a:lstStyle/>
          <a:p>
            <a:pPr>
              <a:lnSpc>
                <a:spcPct val="150000"/>
              </a:lnSpc>
            </a:pPr>
            <a:r>
              <a:rPr lang="ar-IQ" sz="2000" dirty="0"/>
              <a:t>جسيمات الفضة النانوية </a:t>
            </a:r>
            <a:r>
              <a:rPr lang="ar-IQ" sz="2000" dirty="0" smtClean="0"/>
              <a:t>: </a:t>
            </a:r>
            <a:r>
              <a:rPr lang="en-US" sz="2000" dirty="0"/>
              <a:t>Silver nanoparticles) </a:t>
            </a:r>
            <a:r>
              <a:rPr lang="ar-IQ" sz="2000" dirty="0" smtClean="0"/>
              <a:t>) هي </a:t>
            </a:r>
            <a:r>
              <a:rPr lang="ar-IQ" sz="2000" dirty="0"/>
              <a:t>جسيمات متناهية الصغر </a:t>
            </a:r>
            <a:r>
              <a:rPr lang="ar-IQ" sz="2000" dirty="0" smtClean="0"/>
              <a:t>للفضة، </a:t>
            </a:r>
            <a:r>
              <a:rPr lang="ar-IQ" sz="2000" dirty="0"/>
              <a:t>بمعنى أنها جسيمات الفضة التي يتراوح حجمها ما بين (1  - 100  نانومتر </a:t>
            </a:r>
            <a:r>
              <a:rPr lang="ar-IQ" sz="2000" dirty="0" smtClean="0"/>
              <a:t>)</a:t>
            </a:r>
            <a:r>
              <a:rPr lang="ar-IQ" dirty="0">
                <a:solidFill>
                  <a:srgbClr val="222222"/>
                </a:solidFill>
                <a:latin typeface="Arial"/>
              </a:rPr>
              <a:t> </a:t>
            </a:r>
            <a:endParaRPr lang="ar-IQ" dirty="0"/>
          </a:p>
        </p:txBody>
      </p:sp>
      <p:sp>
        <p:nvSpPr>
          <p:cNvPr id="5" name="مستطيل 4"/>
          <p:cNvSpPr/>
          <p:nvPr/>
        </p:nvSpPr>
        <p:spPr>
          <a:xfrm>
            <a:off x="6200769" y="404664"/>
            <a:ext cx="2585964" cy="461665"/>
          </a:xfrm>
          <a:prstGeom prst="rect">
            <a:avLst/>
          </a:prstGeom>
        </p:spPr>
        <p:txBody>
          <a:bodyPr wrap="none">
            <a:spAutoFit/>
          </a:bodyPr>
          <a:lstStyle/>
          <a:p>
            <a:r>
              <a:rPr lang="ar-IQ" sz="2400" b="1" dirty="0"/>
              <a:t>جسيمات الفضة النانوية</a:t>
            </a:r>
            <a:r>
              <a:rPr lang="ar-IQ" dirty="0"/>
              <a:t> </a:t>
            </a:r>
          </a:p>
        </p:txBody>
      </p:sp>
      <p:sp>
        <p:nvSpPr>
          <p:cNvPr id="6" name="مستطيل 5"/>
          <p:cNvSpPr/>
          <p:nvPr/>
        </p:nvSpPr>
        <p:spPr>
          <a:xfrm>
            <a:off x="1403648" y="1052736"/>
            <a:ext cx="7383085" cy="1881990"/>
          </a:xfrm>
          <a:prstGeom prst="rect">
            <a:avLst/>
          </a:prstGeom>
        </p:spPr>
        <p:txBody>
          <a:bodyPr wrap="square">
            <a:spAutoFit/>
          </a:bodyPr>
          <a:lstStyle/>
          <a:p>
            <a:pPr algn="just">
              <a:lnSpc>
                <a:spcPct val="150000"/>
              </a:lnSpc>
            </a:pPr>
            <a:r>
              <a:rPr lang="ar-IQ" sz="2000" dirty="0"/>
              <a:t>من بين كل أنواع الجسيمات النانوية، فقد جذبت جسيمات الفضة النانوية</a:t>
            </a:r>
            <a:r>
              <a:rPr lang="en-US" sz="2000" b="1" dirty="0">
                <a:solidFill>
                  <a:srgbClr val="FF0000"/>
                </a:solidFill>
              </a:rPr>
              <a:t>Ag NPs </a:t>
            </a:r>
            <a:r>
              <a:rPr lang="ar-IQ" sz="2000" b="1" dirty="0" smtClean="0">
                <a:solidFill>
                  <a:srgbClr val="FF0000"/>
                </a:solidFill>
              </a:rPr>
              <a:t> </a:t>
            </a:r>
            <a:r>
              <a:rPr lang="ar-IQ" sz="2000" dirty="0" smtClean="0"/>
              <a:t>أكثر </a:t>
            </a:r>
            <a:r>
              <a:rPr lang="ar-IQ" sz="2000" dirty="0"/>
              <a:t>الاهتمامات من حيث تطبيقاتها الممكنة. إن الاستخدام الواسع لهذا المعدن الثمين و بأبعاد النانو، بدءا من الدهانات المنزلية، إلى الأعضاء الصناعية، و يعتبر المجال التطبيقي الأفضل لهذه الجسيمات هو </a:t>
            </a:r>
            <a:r>
              <a:rPr lang="ar-IQ" sz="2000" b="1" dirty="0">
                <a:solidFill>
                  <a:srgbClr val="FF0000"/>
                </a:solidFill>
              </a:rPr>
              <a:t>المجال الطبي</a:t>
            </a:r>
            <a:r>
              <a:rPr lang="ar-IQ" sz="2000" dirty="0"/>
              <a:t>.</a:t>
            </a:r>
          </a:p>
        </p:txBody>
      </p:sp>
    </p:spTree>
    <p:extLst>
      <p:ext uri="{BB962C8B-B14F-4D97-AF65-F5344CB8AC3E}">
        <p14:creationId xmlns:p14="http://schemas.microsoft.com/office/powerpoint/2010/main" val="1405874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0"/>
            <a:ext cx="8100391"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ctrTitle"/>
          </p:nvPr>
        </p:nvSpPr>
        <p:spPr>
          <a:xfrm>
            <a:off x="1390483" y="1956815"/>
            <a:ext cx="7406640" cy="1472184"/>
          </a:xfrm>
        </p:spPr>
        <p:txBody>
          <a:bodyPr anchor="ctr"/>
          <a:lstStyle/>
          <a:p>
            <a:pPr algn="ctr" rtl="0"/>
            <a:r>
              <a:rPr lang="en-US" b="1" dirty="0">
                <a:solidFill>
                  <a:srgbClr val="C00000"/>
                </a:solidFill>
              </a:rPr>
              <a:t>MISUSE OF ANTIBIOTICS </a:t>
            </a:r>
            <a:endParaRPr lang="ar-IQ" b="1" dirty="0">
              <a:solidFill>
                <a:srgbClr val="C00000"/>
              </a:solidFill>
            </a:endParaRPr>
          </a:p>
        </p:txBody>
      </p:sp>
    </p:spTree>
    <p:extLst>
      <p:ext uri="{BB962C8B-B14F-4D97-AF65-F5344CB8AC3E}">
        <p14:creationId xmlns:p14="http://schemas.microsoft.com/office/powerpoint/2010/main" val="2529708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476672"/>
            <a:ext cx="7704856" cy="5355312"/>
          </a:xfrm>
          <a:prstGeom prst="rect">
            <a:avLst/>
          </a:prstGeom>
        </p:spPr>
        <p:txBody>
          <a:bodyPr wrap="square">
            <a:spAutoFit/>
          </a:bodyPr>
          <a:lstStyle/>
          <a:p>
            <a:pPr algn="just">
              <a:lnSpc>
                <a:spcPct val="150000"/>
              </a:lnSpc>
            </a:pPr>
            <a:r>
              <a:rPr lang="ar-IQ" sz="2000" b="1" dirty="0" smtClean="0">
                <a:solidFill>
                  <a:srgbClr val="FF0000"/>
                </a:solidFill>
              </a:rPr>
              <a:t>التأثير </a:t>
            </a:r>
            <a:r>
              <a:rPr lang="ar-IQ" sz="2000" b="1" dirty="0">
                <a:solidFill>
                  <a:srgbClr val="FF0000"/>
                </a:solidFill>
              </a:rPr>
              <a:t>الحيوي لجسيمات الفضة </a:t>
            </a:r>
            <a:r>
              <a:rPr lang="ar-IQ" sz="2000" b="1" dirty="0" smtClean="0">
                <a:solidFill>
                  <a:srgbClr val="FF0000"/>
                </a:solidFill>
              </a:rPr>
              <a:t>النانوية</a:t>
            </a:r>
          </a:p>
          <a:p>
            <a:pPr algn="just">
              <a:lnSpc>
                <a:spcPct val="150000"/>
              </a:lnSpc>
            </a:pPr>
            <a:r>
              <a:rPr lang="ar-IQ" sz="300" dirty="0"/>
              <a:t/>
            </a:r>
            <a:br>
              <a:rPr lang="ar-IQ" sz="300" dirty="0"/>
            </a:br>
            <a:r>
              <a:rPr lang="ar-IQ" sz="2000" dirty="0"/>
              <a:t>عرف منذ بدايات القرن التاسع عشر، أن لمركبات الفضة فعل مضاد قوي ضد البكتيريا الهوائية و اللاهوائية حيث كانت تستخدم في ضمادات الجروح. و قد ظهر في الدراسات الجديدة أن استخدام الفضة بالشكل </a:t>
            </a:r>
            <a:r>
              <a:rPr lang="ar-IQ" sz="2000" dirty="0" err="1"/>
              <a:t>النانوي</a:t>
            </a:r>
            <a:r>
              <a:rPr lang="ar-IQ" sz="2000" dirty="0"/>
              <a:t> (مقارنة بالشكل </a:t>
            </a:r>
            <a:r>
              <a:rPr lang="ar-IQ" sz="2000" dirty="0" smtClean="0"/>
              <a:t>الأيوني) </a:t>
            </a:r>
            <a:r>
              <a:rPr lang="ar-IQ" sz="2000" dirty="0"/>
              <a:t>يخفض من تسمم الخلايا كونه أقل فعالية، مما يجعله أكثر تفضيلا من مركبات الفضة الأيونية في الأوساط الحيوية</a:t>
            </a:r>
            <a:r>
              <a:rPr lang="ar-IQ" sz="2000" dirty="0" smtClean="0"/>
              <a:t>.</a:t>
            </a:r>
          </a:p>
          <a:p>
            <a:pPr algn="just">
              <a:lnSpc>
                <a:spcPct val="150000"/>
              </a:lnSpc>
            </a:pPr>
            <a:endParaRPr lang="ar-IQ" sz="2000" dirty="0"/>
          </a:p>
          <a:p>
            <a:pPr algn="just">
              <a:lnSpc>
                <a:spcPct val="150000"/>
              </a:lnSpc>
            </a:pPr>
            <a:r>
              <a:rPr lang="ar-IQ" sz="2000" dirty="0" smtClean="0"/>
              <a:t>بأن </a:t>
            </a:r>
            <a:r>
              <a:rPr lang="ar-IQ" sz="2000" dirty="0"/>
              <a:t>الفعالية القصوى لجسيمات الفضة النانوية كمضادة للبكتيريا، تكون خلال تشكل الجذور الحرة </a:t>
            </a:r>
            <a:r>
              <a:rPr lang="en-US" sz="2000" dirty="0"/>
              <a:t>free radicals </a:t>
            </a:r>
            <a:r>
              <a:rPr lang="ar-IQ" sz="2000" dirty="0"/>
              <a:t>على سطح جسيمات الفضة حيث لهذه الجسيمات القدرة على توليد جذور </a:t>
            </a:r>
            <a:r>
              <a:rPr lang="ar-IQ" sz="2000" dirty="0" err="1"/>
              <a:t>الهيدروكسيل</a:t>
            </a:r>
            <a:r>
              <a:rPr lang="ar-IQ" sz="2000" dirty="0"/>
              <a:t>، حيث تعد هذه الجذور ذات تأثير مؤكسد (فعل تخريبي) ضمن الأوساط الحيوية، فتقوم بتخريب الخلايا. لقد امتد طيف مضاد البكتيريا إلى مقاومة الكائنات الحية للمضادات الحيوية.</a:t>
            </a:r>
          </a:p>
        </p:txBody>
      </p:sp>
    </p:spTree>
    <p:extLst>
      <p:ext uri="{BB962C8B-B14F-4D97-AF65-F5344CB8AC3E}">
        <p14:creationId xmlns:p14="http://schemas.microsoft.com/office/powerpoint/2010/main" val="2141677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90306" y="332656"/>
            <a:ext cx="7630166" cy="5016758"/>
          </a:xfrm>
          <a:prstGeom prst="rect">
            <a:avLst/>
          </a:prstGeom>
        </p:spPr>
        <p:txBody>
          <a:bodyPr wrap="square">
            <a:spAutoFit/>
          </a:bodyPr>
          <a:lstStyle/>
          <a:p>
            <a:pPr algn="just">
              <a:lnSpc>
                <a:spcPct val="200000"/>
              </a:lnSpc>
            </a:pPr>
            <a:r>
              <a:rPr lang="ar-IQ" sz="2000" dirty="0" smtClean="0"/>
              <a:t>أن </a:t>
            </a:r>
            <a:r>
              <a:rPr lang="ar-IQ" sz="2000" dirty="0"/>
              <a:t>البكتيريا تصبح مع الوقت أكثر مقاومة لتأثير المضادات الحيوية، </a:t>
            </a:r>
            <a:r>
              <a:rPr lang="ar-IQ" sz="2000" dirty="0" smtClean="0"/>
              <a:t>وما </a:t>
            </a:r>
            <a:r>
              <a:rPr lang="ar-IQ" sz="2000" dirty="0"/>
              <a:t>يساهم في مقاومة فعل المضادات الحيوية هو تشكيل البكتيريا لطبقات حيوية تمنع المضادات من تخريب البكتيريا</a:t>
            </a:r>
            <a:r>
              <a:rPr lang="ar-IQ" sz="2000" dirty="0" smtClean="0"/>
              <a:t>.</a:t>
            </a:r>
          </a:p>
          <a:p>
            <a:pPr algn="just">
              <a:lnSpc>
                <a:spcPct val="200000"/>
              </a:lnSpc>
            </a:pPr>
            <a:r>
              <a:rPr lang="ar-IQ" sz="2000" dirty="0" smtClean="0"/>
              <a:t>إن </a:t>
            </a:r>
            <a:r>
              <a:rPr lang="ar-IQ" sz="2000" dirty="0"/>
              <a:t>إضافة مضادات حيوية </a:t>
            </a:r>
            <a:r>
              <a:rPr lang="en-US" sz="2000" dirty="0" smtClean="0"/>
              <a:t> antibiotics </a:t>
            </a:r>
            <a:r>
              <a:rPr lang="ar-IQ" sz="2000" dirty="0"/>
              <a:t>إلى هذه جسيمات الفضة النانوية، قد أظهرت تأثيرات </a:t>
            </a:r>
            <a:r>
              <a:rPr lang="ar-IQ" sz="2000" dirty="0" err="1"/>
              <a:t>تآزرية</a:t>
            </a:r>
            <a:r>
              <a:rPr lang="ar-IQ" sz="2000" dirty="0"/>
              <a:t> ضد البكتيريا، حيث أظهر استخدام الجسيمات لوحدها كبح لنمو الطبقات بحوالي 40%، و قد ارتفعت النسبة كثيرا مع إضافة المضادات الحيوية، لذا فهي معقمة بشكل كبير مما جعلها حاليا تستخدم في الصين في الأماكن العامة كالمصاعد </a:t>
            </a:r>
            <a:r>
              <a:rPr lang="ar-IQ" sz="2000" dirty="0" smtClean="0"/>
              <a:t>ومحطات </a:t>
            </a:r>
            <a:r>
              <a:rPr lang="ar-IQ" sz="2000" dirty="0"/>
              <a:t>السكك الحديدية بشكل واسع لمنع نمو و انتشار الكائنات المجهرية.</a:t>
            </a:r>
          </a:p>
        </p:txBody>
      </p:sp>
    </p:spTree>
    <p:extLst>
      <p:ext uri="{BB962C8B-B14F-4D97-AF65-F5344CB8AC3E}">
        <p14:creationId xmlns:p14="http://schemas.microsoft.com/office/powerpoint/2010/main" val="4168020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476672"/>
            <a:ext cx="7776864" cy="1422569"/>
          </a:xfrm>
          <a:prstGeom prst="rect">
            <a:avLst/>
          </a:prstGeom>
        </p:spPr>
        <p:txBody>
          <a:bodyPr wrap="square">
            <a:spAutoFit/>
          </a:bodyPr>
          <a:lstStyle/>
          <a:p>
            <a:pPr algn="just">
              <a:lnSpc>
                <a:spcPct val="150000"/>
              </a:lnSpc>
            </a:pPr>
            <a:r>
              <a:rPr lang="ar-IQ" sz="2000" dirty="0" err="1" smtClean="0"/>
              <a:t>إيضا</a:t>
            </a:r>
            <a:r>
              <a:rPr lang="ar-IQ" sz="2000" dirty="0" smtClean="0"/>
              <a:t> تملك </a:t>
            </a:r>
            <a:r>
              <a:rPr lang="ar-IQ" sz="2000" dirty="0"/>
              <a:t>جسيمات الفضة النانوية تأثيرا </a:t>
            </a:r>
            <a:r>
              <a:rPr lang="ar-IQ" sz="2000" b="1" dirty="0">
                <a:solidFill>
                  <a:srgbClr val="FF0000"/>
                </a:solidFill>
              </a:rPr>
              <a:t>ضد الالتهابات</a:t>
            </a:r>
            <a:r>
              <a:rPr lang="ar-IQ" sz="2000" dirty="0"/>
              <a:t>، و تحسن عملية الشفاء بشكل ملحوظ مقارنة مع المعالجة التقليدية. إن إضافة هذه الجسيمات للعلاج تخفض من إنتاج </a:t>
            </a:r>
            <a:r>
              <a:rPr lang="ar-IQ" sz="2000" dirty="0" err="1" smtClean="0"/>
              <a:t>السيتوكينات</a:t>
            </a:r>
            <a:r>
              <a:rPr lang="en-US" sz="2000" b="1" dirty="0">
                <a:solidFill>
                  <a:srgbClr val="FF0000"/>
                </a:solidFill>
              </a:rPr>
              <a:t>cytokines</a:t>
            </a:r>
            <a:r>
              <a:rPr lang="en-US" sz="2000" dirty="0"/>
              <a:t> </a:t>
            </a:r>
            <a:r>
              <a:rPr lang="ar-IQ" sz="2000" dirty="0" smtClean="0"/>
              <a:t> و </a:t>
            </a:r>
            <a:r>
              <a:rPr lang="ar-IQ" sz="2000" dirty="0"/>
              <a:t>هي عوامل مساعدة للالتهابات، مثل </a:t>
            </a:r>
            <a:r>
              <a:rPr lang="en-US" sz="2000" dirty="0"/>
              <a:t>interleukin-6 (IL-6</a:t>
            </a:r>
            <a:r>
              <a:rPr lang="en-US" sz="2000" dirty="0" smtClean="0"/>
              <a:t>)</a:t>
            </a:r>
            <a:r>
              <a:rPr lang="ar-IQ" sz="2000" dirty="0" smtClean="0"/>
              <a:t>.</a:t>
            </a:r>
            <a:endParaRPr lang="ar-IQ" sz="2000" dirty="0"/>
          </a:p>
        </p:txBody>
      </p:sp>
      <p:sp>
        <p:nvSpPr>
          <p:cNvPr id="3" name="مستطيل 2"/>
          <p:cNvSpPr/>
          <p:nvPr/>
        </p:nvSpPr>
        <p:spPr>
          <a:xfrm>
            <a:off x="1115614" y="2104210"/>
            <a:ext cx="7776863" cy="4247317"/>
          </a:xfrm>
          <a:prstGeom prst="rect">
            <a:avLst/>
          </a:prstGeom>
        </p:spPr>
        <p:txBody>
          <a:bodyPr wrap="square">
            <a:spAutoFit/>
          </a:bodyPr>
          <a:lstStyle/>
          <a:p>
            <a:pPr algn="just">
              <a:lnSpc>
                <a:spcPct val="150000"/>
              </a:lnSpc>
            </a:pPr>
            <a:r>
              <a:rPr lang="ar-IQ" sz="2000" b="1" dirty="0">
                <a:solidFill>
                  <a:srgbClr val="FF0000"/>
                </a:solidFill>
              </a:rPr>
              <a:t>بعض تطبيقات جسيمات الفضة </a:t>
            </a:r>
            <a:r>
              <a:rPr lang="ar-IQ" sz="2000" b="1" dirty="0" smtClean="0">
                <a:solidFill>
                  <a:srgbClr val="FF0000"/>
                </a:solidFill>
              </a:rPr>
              <a:t>النانوية</a:t>
            </a:r>
          </a:p>
          <a:p>
            <a:pPr algn="just">
              <a:lnSpc>
                <a:spcPct val="150000"/>
              </a:lnSpc>
            </a:pPr>
            <a:r>
              <a:rPr lang="ar-IQ" sz="2000" dirty="0" smtClean="0"/>
              <a:t>تستخدم </a:t>
            </a:r>
            <a:r>
              <a:rPr lang="ar-IQ" sz="2000" dirty="0"/>
              <a:t>هذه الجسيمات بوضعها ضمن العظام الاسمنتية و التي تستخدم كمفاصل </a:t>
            </a:r>
            <a:r>
              <a:rPr lang="ar-IQ" sz="2000" dirty="0" smtClean="0"/>
              <a:t>صناعية</a:t>
            </a:r>
            <a:r>
              <a:rPr lang="ar-IQ" sz="2000" dirty="0"/>
              <a:t>، حيث يستخدم بولي </a:t>
            </a:r>
            <a:r>
              <a:rPr lang="ar-IQ" sz="2000" dirty="0" err="1"/>
              <a:t>ميتيل</a:t>
            </a:r>
            <a:r>
              <a:rPr lang="ar-IQ" sz="2000" dirty="0"/>
              <a:t> </a:t>
            </a:r>
            <a:r>
              <a:rPr lang="ar-IQ" sz="2000" dirty="0" err="1"/>
              <a:t>ميتاكريلات</a:t>
            </a:r>
            <a:r>
              <a:rPr lang="ar-IQ" sz="2000" dirty="0"/>
              <a:t> كمفاصل </a:t>
            </a:r>
            <a:r>
              <a:rPr lang="ar-IQ" sz="2000" dirty="0" smtClean="0"/>
              <a:t>صناعية</a:t>
            </a:r>
            <a:r>
              <a:rPr lang="ar-IQ" sz="2000" dirty="0"/>
              <a:t>، مطلي بجسيمات الفضة النانوية، و ذلك لمنع حدوث التهابات </a:t>
            </a:r>
            <a:r>
              <a:rPr lang="ar-IQ" sz="2000" dirty="0" smtClean="0"/>
              <a:t>في أماكن </a:t>
            </a:r>
            <a:r>
              <a:rPr lang="ar-IQ" sz="2000" dirty="0"/>
              <a:t>هذه المفاصل.</a:t>
            </a:r>
          </a:p>
          <a:p>
            <a:pPr algn="just">
              <a:lnSpc>
                <a:spcPct val="150000"/>
              </a:lnSpc>
            </a:pPr>
            <a:r>
              <a:rPr lang="ar-IQ" sz="2000" dirty="0"/>
              <a:t>تتضمن الطرق المستخدمة لمنع انتقال العدوى أثناء الجراحة استخدام المضادات الحيوية و المعقمات. تستخدم الشبكات الجراحية لسد الجروح الكبيرة </a:t>
            </a:r>
            <a:r>
              <a:rPr lang="ar-IQ" sz="2000" dirty="0" err="1" smtClean="0"/>
              <a:t>ولاصلاح</a:t>
            </a:r>
            <a:r>
              <a:rPr lang="ar-IQ" sz="2000" dirty="0" smtClean="0"/>
              <a:t> </a:t>
            </a:r>
            <a:r>
              <a:rPr lang="ar-IQ" sz="2000" dirty="0"/>
              <a:t>الأنسجة، على الرغم من أن هذه الشبكات ذات فعالية، فهي عرضة للعدوى الميكروبية. لذا فقد تم تصنيع شبكات من البولي </a:t>
            </a:r>
            <a:r>
              <a:rPr lang="ar-IQ" sz="2000" dirty="0" err="1"/>
              <a:t>بروبيلن</a:t>
            </a:r>
            <a:r>
              <a:rPr lang="ar-IQ" sz="2000" dirty="0"/>
              <a:t> مطلية بجسيمات الفضة النانوية، حيث أبدت هذه الشبكات فعالية ضد الملوثات الخارجية </a:t>
            </a:r>
            <a:r>
              <a:rPr lang="ar-IQ" sz="2000" dirty="0" smtClean="0"/>
              <a:t>وهي </a:t>
            </a:r>
            <a:r>
              <a:rPr lang="ar-IQ" sz="2000" dirty="0"/>
              <a:t>مرشحة بشكل كبير لان تستخدم على نطاق واسع.</a:t>
            </a:r>
          </a:p>
        </p:txBody>
      </p:sp>
    </p:spTree>
    <p:extLst>
      <p:ext uri="{BB962C8B-B14F-4D97-AF65-F5344CB8AC3E}">
        <p14:creationId xmlns:p14="http://schemas.microsoft.com/office/powerpoint/2010/main" val="1676029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144504"/>
            <a:ext cx="8244408" cy="5705856"/>
          </a:xfrm>
          <a:prstGeom prst="rect">
            <a:avLst/>
          </a:prstGeom>
        </p:spPr>
      </p:pic>
      <p:sp>
        <p:nvSpPr>
          <p:cNvPr id="3" name="مستطيل 2"/>
          <p:cNvSpPr/>
          <p:nvPr/>
        </p:nvSpPr>
        <p:spPr>
          <a:xfrm>
            <a:off x="2105472" y="44624"/>
            <a:ext cx="5976664" cy="1685846"/>
          </a:xfrm>
          <a:prstGeom prst="rect">
            <a:avLst/>
          </a:prstGeom>
        </p:spPr>
        <p:txBody>
          <a:bodyPr wrap="square">
            <a:spAutoFit/>
          </a:bodyPr>
          <a:lstStyle/>
          <a:p>
            <a:pPr algn="ctr">
              <a:lnSpc>
                <a:spcPct val="150000"/>
              </a:lnSpc>
            </a:pPr>
            <a:r>
              <a:rPr lang="ar-SA" sz="2400" b="1" dirty="0">
                <a:solidFill>
                  <a:srgbClr val="002060"/>
                </a:solidFill>
              </a:rPr>
              <a:t>ولكن وكما قال العالم أبقراط "دع طعامك يكون دواءك، ودواؤك يكون طعامك" فإن هناك العديد من المواد الطبيعية التي تعمل كمضادات حيوية </a:t>
            </a:r>
            <a:endParaRPr lang="ar-IQ" sz="2400" b="1" dirty="0">
              <a:solidFill>
                <a:srgbClr val="002060"/>
              </a:solidFill>
            </a:endParaRPr>
          </a:p>
        </p:txBody>
      </p:sp>
    </p:spTree>
    <p:extLst>
      <p:ext uri="{BB962C8B-B14F-4D97-AF65-F5344CB8AC3E}">
        <p14:creationId xmlns:p14="http://schemas.microsoft.com/office/powerpoint/2010/main" val="1724324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13200" y="332656"/>
            <a:ext cx="1048685" cy="646331"/>
          </a:xfrm>
          <a:prstGeom prst="rect">
            <a:avLst/>
          </a:prstGeom>
        </p:spPr>
        <p:txBody>
          <a:bodyPr wrap="none">
            <a:spAutoFit/>
          </a:bodyPr>
          <a:lstStyle/>
          <a:p>
            <a:r>
              <a:rPr lang="ar-SA" sz="3600" b="1" dirty="0">
                <a:solidFill>
                  <a:srgbClr val="FF0000"/>
                </a:solidFill>
              </a:rPr>
              <a:t>العسل</a:t>
            </a:r>
            <a:endParaRPr lang="ar-IQ" sz="3600" dirty="0">
              <a:solidFill>
                <a:srgbClr val="FF0000"/>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283968" cy="3861048"/>
          </a:xfrm>
          <a:prstGeom prst="rect">
            <a:avLst/>
          </a:prstGeom>
        </p:spPr>
      </p:pic>
      <p:sp>
        <p:nvSpPr>
          <p:cNvPr id="4" name="مستطيل 3"/>
          <p:cNvSpPr/>
          <p:nvPr/>
        </p:nvSpPr>
        <p:spPr>
          <a:xfrm>
            <a:off x="4283968" y="967764"/>
            <a:ext cx="4752528" cy="3730893"/>
          </a:xfrm>
          <a:prstGeom prst="rect">
            <a:avLst/>
          </a:prstGeom>
        </p:spPr>
        <p:txBody>
          <a:bodyPr wrap="square">
            <a:spAutoFit/>
          </a:bodyPr>
          <a:lstStyle/>
          <a:p>
            <a:pPr algn="just">
              <a:lnSpc>
                <a:spcPct val="150000"/>
              </a:lnSpc>
            </a:pPr>
            <a:r>
              <a:rPr lang="ar-SA" sz="2000" dirty="0"/>
              <a:t>استخدم الرومان القدماء العسل في ساحة المعركة لعلاج الجروح والوقاية من العدوى ، الحضارات في جميع أنحاء العالم ما زالت تنظر للعسل كواحد من أفضل المضادات الحيوية الطبيعية ، مضادات الميكروبات ، مضادة للالتهابات ، والمطهرات المعروفة بعد آلاف السنين ، وقد ثبت في نيوزيلندا ان العسل </a:t>
            </a:r>
            <a:r>
              <a:rPr lang="ar-IQ" sz="2000" dirty="0" smtClean="0"/>
              <a:t>ال</a:t>
            </a:r>
            <a:r>
              <a:rPr lang="ar-SA" sz="2000" dirty="0" err="1" smtClean="0"/>
              <a:t>مانوكا</a:t>
            </a:r>
            <a:r>
              <a:rPr lang="ar-SA" sz="2000" dirty="0" smtClean="0"/>
              <a:t> </a:t>
            </a:r>
            <a:r>
              <a:rPr lang="ar-SA" sz="2000" dirty="0"/>
              <a:t>لديهم يحتوي على أعلى مستويات من المواد المضادة </a:t>
            </a:r>
            <a:r>
              <a:rPr lang="ar-SA" sz="2000" dirty="0" err="1"/>
              <a:t>للاكسدة</a:t>
            </a:r>
            <a:r>
              <a:rPr lang="ar-SA" sz="2000" dirty="0"/>
              <a:t> والقوى العلاجية</a:t>
            </a:r>
            <a:endParaRPr lang="en-US" sz="2000" dirty="0"/>
          </a:p>
        </p:txBody>
      </p:sp>
      <p:sp>
        <p:nvSpPr>
          <p:cNvPr id="5" name="مستطيل 4"/>
          <p:cNvSpPr/>
          <p:nvPr/>
        </p:nvSpPr>
        <p:spPr>
          <a:xfrm>
            <a:off x="2627784" y="4797152"/>
            <a:ext cx="6228184" cy="1477328"/>
          </a:xfrm>
          <a:prstGeom prst="rect">
            <a:avLst/>
          </a:prstGeom>
        </p:spPr>
        <p:txBody>
          <a:bodyPr wrap="square">
            <a:spAutoFit/>
          </a:bodyPr>
          <a:lstStyle/>
          <a:p>
            <a:pPr>
              <a:lnSpc>
                <a:spcPct val="150000"/>
              </a:lnSpc>
            </a:pPr>
            <a:r>
              <a:rPr lang="ar-SA" sz="2000" dirty="0"/>
              <a:t>خليط القرفة مع العسل يتمتع بالمزيد من القدرات الشفائية كمضاد </a:t>
            </a:r>
            <a:r>
              <a:rPr lang="ar-SA" sz="2000" dirty="0" smtClean="0"/>
              <a:t>حيوي</a:t>
            </a:r>
            <a:r>
              <a:rPr lang="ar-IQ" sz="2000" dirty="0" smtClean="0"/>
              <a:t> </a:t>
            </a:r>
            <a:r>
              <a:rPr lang="en-US" sz="2000" dirty="0" smtClean="0"/>
              <a:t>MSSA</a:t>
            </a:r>
            <a:r>
              <a:rPr lang="ar-IQ" sz="2000" dirty="0" smtClean="0"/>
              <a:t> ، </a:t>
            </a:r>
            <a:r>
              <a:rPr lang="en-US" sz="2000" dirty="0" smtClean="0"/>
              <a:t>VRE</a:t>
            </a:r>
            <a:r>
              <a:rPr lang="ar-IQ" sz="2000" dirty="0" smtClean="0"/>
              <a:t>  ، </a:t>
            </a:r>
            <a:r>
              <a:rPr lang="en-US" sz="2000" dirty="0" smtClean="0"/>
              <a:t>H. pylori</a:t>
            </a:r>
            <a:r>
              <a:rPr lang="ar-SA" sz="2000" dirty="0" smtClean="0"/>
              <a:t> </a:t>
            </a:r>
            <a:endParaRPr lang="ar-IQ" sz="2000" dirty="0" smtClean="0"/>
          </a:p>
          <a:p>
            <a:pPr>
              <a:lnSpc>
                <a:spcPct val="150000"/>
              </a:lnSpc>
            </a:pPr>
            <a:r>
              <a:rPr lang="ar-IQ" sz="2000" dirty="0" smtClean="0"/>
              <a:t>ايضا تعطي </a:t>
            </a:r>
            <a:r>
              <a:rPr lang="ar-SA" sz="2000" dirty="0" smtClean="0"/>
              <a:t>دفعة </a:t>
            </a:r>
            <a:r>
              <a:rPr lang="ar-SA" sz="2000" dirty="0"/>
              <a:t>كبيرة لجهاز المناعة</a:t>
            </a:r>
            <a:r>
              <a:rPr lang="ar-IQ" sz="2000" dirty="0" smtClean="0"/>
              <a:t>.</a:t>
            </a:r>
            <a:endParaRPr lang="ar-IQ" sz="2000" dirty="0"/>
          </a:p>
        </p:txBody>
      </p:sp>
      <p:sp>
        <p:nvSpPr>
          <p:cNvPr id="6" name="مستطيل 5"/>
          <p:cNvSpPr/>
          <p:nvPr/>
        </p:nvSpPr>
        <p:spPr>
          <a:xfrm>
            <a:off x="323528" y="4698657"/>
            <a:ext cx="2468686" cy="707886"/>
          </a:xfrm>
          <a:prstGeom prst="rect">
            <a:avLst/>
          </a:prstGeom>
        </p:spPr>
        <p:txBody>
          <a:bodyPr wrap="square">
            <a:spAutoFit/>
          </a:bodyPr>
          <a:lstStyle/>
          <a:p>
            <a:pPr algn="ctr"/>
            <a:r>
              <a:rPr lang="ar-SA" sz="2000" b="1" dirty="0">
                <a:solidFill>
                  <a:srgbClr val="FF0000"/>
                </a:solidFill>
              </a:rPr>
              <a:t>العسل لا ينبغي أبدا أن يطبخ أو يسخن </a:t>
            </a:r>
            <a:endParaRPr lang="ar-IQ" sz="2000" b="1" dirty="0">
              <a:solidFill>
                <a:srgbClr val="FF0000"/>
              </a:solidFill>
            </a:endParaRPr>
          </a:p>
        </p:txBody>
      </p:sp>
    </p:spTree>
    <p:extLst>
      <p:ext uri="{BB962C8B-B14F-4D97-AF65-F5344CB8AC3E}">
        <p14:creationId xmlns:p14="http://schemas.microsoft.com/office/powerpoint/2010/main" val="3602168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1082" y="332656"/>
            <a:ext cx="1535998" cy="523220"/>
          </a:xfrm>
          <a:prstGeom prst="rect">
            <a:avLst/>
          </a:prstGeom>
        </p:spPr>
        <p:txBody>
          <a:bodyPr wrap="none">
            <a:spAutoFit/>
          </a:bodyPr>
          <a:lstStyle/>
          <a:p>
            <a:r>
              <a:rPr lang="ar-SA" sz="2800" b="1" dirty="0">
                <a:solidFill>
                  <a:srgbClr val="FF0000"/>
                </a:solidFill>
              </a:rPr>
              <a:t>زيت الزعتر</a:t>
            </a:r>
            <a:endParaRPr lang="ar-IQ" sz="2800" b="1" dirty="0">
              <a:solidFill>
                <a:srgbClr val="FF0000"/>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16632"/>
            <a:ext cx="3333750" cy="3886200"/>
          </a:xfrm>
          <a:prstGeom prst="rect">
            <a:avLst/>
          </a:prstGeom>
        </p:spPr>
      </p:pic>
      <p:sp>
        <p:nvSpPr>
          <p:cNvPr id="4" name="مستطيل 3"/>
          <p:cNvSpPr/>
          <p:nvPr/>
        </p:nvSpPr>
        <p:spPr>
          <a:xfrm>
            <a:off x="4284638" y="1102809"/>
            <a:ext cx="4572000" cy="3170099"/>
          </a:xfrm>
          <a:prstGeom prst="rect">
            <a:avLst/>
          </a:prstGeom>
        </p:spPr>
        <p:txBody>
          <a:bodyPr>
            <a:spAutoFit/>
          </a:bodyPr>
          <a:lstStyle/>
          <a:p>
            <a:pPr algn="just"/>
            <a:r>
              <a:rPr lang="ar-SA" sz="2000" dirty="0"/>
              <a:t>زيت الزعتر </a:t>
            </a:r>
            <a:r>
              <a:rPr lang="ar-SA" sz="2000" dirty="0" smtClean="0"/>
              <a:t>علاجا </a:t>
            </a:r>
            <a:r>
              <a:rPr lang="ar-SA" sz="2000" dirty="0"/>
              <a:t>فعالاً ضد البكتيريا المقاومة للعقاقير، ويحتوى الزعتر على الـ"</a:t>
            </a:r>
            <a:r>
              <a:rPr lang="ar-SA" sz="2000" dirty="0" err="1"/>
              <a:t>كارفاترول</a:t>
            </a:r>
            <a:r>
              <a:rPr lang="ar-SA" sz="2000" dirty="0"/>
              <a:t>" وهو عنصر </a:t>
            </a:r>
            <a:r>
              <a:rPr lang="ar-SA" sz="2000" dirty="0" err="1"/>
              <a:t>كيميائى</a:t>
            </a:r>
            <a:r>
              <a:rPr lang="ar-SA" sz="2000" dirty="0"/>
              <a:t> </a:t>
            </a:r>
            <a:r>
              <a:rPr lang="ar-SA" sz="2000" dirty="0" err="1"/>
              <a:t>فى</a:t>
            </a:r>
            <a:r>
              <a:rPr lang="ar-SA" sz="2000" dirty="0"/>
              <a:t> زيت الزعتر، يساعد </a:t>
            </a:r>
            <a:r>
              <a:rPr lang="ar-SA" sz="2000" dirty="0" smtClean="0"/>
              <a:t>في </a:t>
            </a:r>
            <a:r>
              <a:rPr lang="ar-SA" sz="2000" dirty="0"/>
              <a:t>تقليل الإصابة من الأمراض بفعالية كما المضادات الحيوية التقليدية، كما أنه يحتوى على مضادات الأكسدة، مطهر، مضاد للفيروسات والفطريات، مضاد للالتهابات، ضد الطفيليات وله خصائص أيضاً تساعد على تخفيف </a:t>
            </a:r>
            <a:r>
              <a:rPr lang="ar-SA" sz="2000" dirty="0" smtClean="0"/>
              <a:t>الألم</a:t>
            </a:r>
            <a:r>
              <a:rPr lang="en-US" sz="2000" dirty="0" smtClean="0"/>
              <a:t>.</a:t>
            </a:r>
          </a:p>
          <a:p>
            <a:pPr algn="just"/>
            <a:r>
              <a:rPr lang="en-US" sz="2000" dirty="0"/>
              <a:t/>
            </a:r>
            <a:br>
              <a:rPr lang="en-US" sz="2000" dirty="0"/>
            </a:br>
            <a:endParaRPr lang="ar-IQ" sz="2000" dirty="0"/>
          </a:p>
        </p:txBody>
      </p:sp>
      <p:sp>
        <p:nvSpPr>
          <p:cNvPr id="5" name="مستطيل 4"/>
          <p:cNvSpPr/>
          <p:nvPr/>
        </p:nvSpPr>
        <p:spPr>
          <a:xfrm>
            <a:off x="971600" y="3811243"/>
            <a:ext cx="8028384" cy="707886"/>
          </a:xfrm>
          <a:prstGeom prst="rect">
            <a:avLst/>
          </a:prstGeom>
        </p:spPr>
        <p:txBody>
          <a:bodyPr wrap="square">
            <a:spAutoFit/>
          </a:bodyPr>
          <a:lstStyle/>
          <a:p>
            <a:r>
              <a:rPr lang="ar-SA" sz="2000" dirty="0">
                <a:latin typeface="Times New Roman" pitchFamily="18" charset="0"/>
                <a:cs typeface="Times New Roman" pitchFamily="18" charset="0"/>
              </a:rPr>
              <a:t>يستخدم كعلاج </a:t>
            </a:r>
            <a:r>
              <a:rPr lang="ar-SA" sz="2000" dirty="0" smtClean="0">
                <a:latin typeface="Times New Roman" pitchFamily="18" charset="0"/>
                <a:cs typeface="Times New Roman" pitchFamily="18" charset="0"/>
              </a:rPr>
              <a:t>لالتهابات </a:t>
            </a:r>
            <a:r>
              <a:rPr lang="ar-SA" sz="2000" dirty="0">
                <a:latin typeface="Times New Roman" pitchFamily="18" charset="0"/>
                <a:cs typeface="Times New Roman" pitchFamily="18" charset="0"/>
              </a:rPr>
              <a:t>القدم أو الأظافر ، وذلك بإضافة بضع ملاعق صغيرة من زيت الزعتر إلى حوض مملوء بالماء الدافئ، مع نقع القدمين</a:t>
            </a:r>
            <a:endParaRPr lang="ar-IQ" sz="2000" dirty="0">
              <a:latin typeface="Times New Roman" pitchFamily="18" charset="0"/>
              <a:cs typeface="Times New Roman" pitchFamily="18" charset="0"/>
            </a:endParaRPr>
          </a:p>
        </p:txBody>
      </p:sp>
      <p:sp>
        <p:nvSpPr>
          <p:cNvPr id="6" name="مستطيل 5"/>
          <p:cNvSpPr/>
          <p:nvPr/>
        </p:nvSpPr>
        <p:spPr>
          <a:xfrm>
            <a:off x="971600" y="4797152"/>
            <a:ext cx="7985713" cy="1422569"/>
          </a:xfrm>
          <a:prstGeom prst="rect">
            <a:avLst/>
          </a:prstGeom>
        </p:spPr>
        <p:txBody>
          <a:bodyPr wrap="square">
            <a:spAutoFit/>
          </a:bodyPr>
          <a:lstStyle/>
          <a:p>
            <a:pPr algn="just" fontAlgn="base">
              <a:lnSpc>
                <a:spcPct val="150000"/>
              </a:lnSpc>
            </a:pPr>
            <a:r>
              <a:rPr lang="ar-SA" sz="2000" dirty="0"/>
              <a:t>ذلك يستخدم زيت الزعتر </a:t>
            </a:r>
            <a:r>
              <a:rPr lang="ar-SA" sz="2000" dirty="0" smtClean="0"/>
              <a:t>في </a:t>
            </a:r>
            <a:r>
              <a:rPr lang="ar-SA" sz="2000" dirty="0"/>
              <a:t>علاج التهاب الجيوب الأنفية والتهابات الجهاز التنفسي العلوى، وذلك يتم بوضع بضع قطرات من زيت الزعتر </a:t>
            </a:r>
            <a:r>
              <a:rPr lang="ar-SA" sz="2000" dirty="0" smtClean="0"/>
              <a:t>في </a:t>
            </a:r>
            <a:r>
              <a:rPr lang="ar-SA" sz="2000" dirty="0"/>
              <a:t>وعاء من الماء </a:t>
            </a:r>
            <a:r>
              <a:rPr lang="ar-SA" sz="2000" dirty="0" smtClean="0"/>
              <a:t>المغلي </a:t>
            </a:r>
            <a:r>
              <a:rPr lang="ar-SA" sz="2000" dirty="0"/>
              <a:t>ويستنشق البخار، ويفضل القيام بذلك مرة واحدة يومياً حتى التخلص من العدوى</a:t>
            </a:r>
            <a:r>
              <a:rPr lang="en-US" sz="2000" dirty="0"/>
              <a:t>.</a:t>
            </a:r>
          </a:p>
        </p:txBody>
      </p:sp>
    </p:spTree>
    <p:extLst>
      <p:ext uri="{BB962C8B-B14F-4D97-AF65-F5344CB8AC3E}">
        <p14:creationId xmlns:p14="http://schemas.microsoft.com/office/powerpoint/2010/main" val="1403546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6767" y="404664"/>
            <a:ext cx="1848583" cy="523220"/>
          </a:xfrm>
          <a:prstGeom prst="rect">
            <a:avLst/>
          </a:prstGeom>
        </p:spPr>
        <p:txBody>
          <a:bodyPr wrap="none">
            <a:spAutoFit/>
          </a:bodyPr>
          <a:lstStyle/>
          <a:p>
            <a:pPr fontAlgn="base"/>
            <a:r>
              <a:rPr lang="ar-SA" sz="2800" b="1" dirty="0">
                <a:solidFill>
                  <a:srgbClr val="FF0000"/>
                </a:solidFill>
              </a:rPr>
              <a:t>أوراق الزيتون</a:t>
            </a:r>
            <a:endParaRPr lang="en-US" sz="2800" b="1" dirty="0">
              <a:solidFill>
                <a:srgbClr val="FF0000"/>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4572000" cy="3457575"/>
          </a:xfrm>
          <a:prstGeom prst="rect">
            <a:avLst/>
          </a:prstGeom>
        </p:spPr>
      </p:pic>
      <p:sp>
        <p:nvSpPr>
          <p:cNvPr id="4" name="مستطيل 3"/>
          <p:cNvSpPr/>
          <p:nvPr/>
        </p:nvSpPr>
        <p:spPr>
          <a:xfrm>
            <a:off x="4572000" y="1124744"/>
            <a:ext cx="4427984" cy="2807563"/>
          </a:xfrm>
          <a:prstGeom prst="rect">
            <a:avLst/>
          </a:prstGeom>
        </p:spPr>
        <p:txBody>
          <a:bodyPr wrap="square">
            <a:spAutoFit/>
          </a:bodyPr>
          <a:lstStyle/>
          <a:p>
            <a:pPr algn="just" fontAlgn="base">
              <a:lnSpc>
                <a:spcPct val="150000"/>
              </a:lnSpc>
            </a:pPr>
            <a:r>
              <a:rPr lang="ar-SA" sz="2000" dirty="0"/>
              <a:t>أوراق الزيتون يمكنها علاج أنواع مختلفة من العدوى البكتيرية، حيث أشارت دراسة أجريت عام 2003 نشرت في دورية الأمراض الفطرية، أن أوراق الزيتون تتمتع بإمكانيات جيدة مضادة للجراثيم والبكتيريا والفطريات، كما تتميز أوراق الزيتون أيضاً بخصائص مضادة للالتهابات</a:t>
            </a:r>
            <a:r>
              <a:rPr lang="en-US" sz="2000" dirty="0" smtClean="0"/>
              <a:t>.</a:t>
            </a:r>
            <a:endParaRPr lang="en-US" sz="2000" dirty="0"/>
          </a:p>
        </p:txBody>
      </p:sp>
    </p:spTree>
    <p:extLst>
      <p:ext uri="{BB962C8B-B14F-4D97-AF65-F5344CB8AC3E}">
        <p14:creationId xmlns:p14="http://schemas.microsoft.com/office/powerpoint/2010/main" val="2017142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91752" y="476672"/>
            <a:ext cx="990977" cy="584775"/>
          </a:xfrm>
          <a:prstGeom prst="rect">
            <a:avLst/>
          </a:prstGeom>
        </p:spPr>
        <p:txBody>
          <a:bodyPr wrap="none">
            <a:spAutoFit/>
          </a:bodyPr>
          <a:lstStyle/>
          <a:p>
            <a:pPr fontAlgn="base"/>
            <a:r>
              <a:rPr lang="ar-SA" sz="3200" b="1" dirty="0">
                <a:solidFill>
                  <a:srgbClr val="FF0000"/>
                </a:solidFill>
              </a:rPr>
              <a:t>الكركم</a:t>
            </a:r>
            <a:endParaRPr lang="en-US" sz="3200" b="1" dirty="0">
              <a:solidFill>
                <a:srgbClr val="FF0000"/>
              </a:solidFill>
            </a:endParaRPr>
          </a:p>
        </p:txBody>
      </p:sp>
      <p:sp>
        <p:nvSpPr>
          <p:cNvPr id="3" name="مستطيل 2"/>
          <p:cNvSpPr/>
          <p:nvPr/>
        </p:nvSpPr>
        <p:spPr>
          <a:xfrm>
            <a:off x="4355976" y="1061447"/>
            <a:ext cx="4572000" cy="4923527"/>
          </a:xfrm>
          <a:prstGeom prst="rect">
            <a:avLst/>
          </a:prstGeom>
        </p:spPr>
        <p:txBody>
          <a:bodyPr>
            <a:spAutoFit/>
          </a:bodyPr>
          <a:lstStyle/>
          <a:p>
            <a:pPr algn="just" fontAlgn="base">
              <a:lnSpc>
                <a:spcPct val="200000"/>
              </a:lnSpc>
            </a:pPr>
            <a:r>
              <a:rPr lang="ar-SA" sz="2000" dirty="0"/>
              <a:t>في الطب الهندي القديم والصيني، يستخدم الكركم الذى يتميز بخصائص المضادات الحيوية للمساعدة </a:t>
            </a:r>
            <a:r>
              <a:rPr lang="ar-SA" sz="2000" dirty="0" smtClean="0"/>
              <a:t>في </a:t>
            </a:r>
            <a:r>
              <a:rPr lang="ar-SA" sz="2000" dirty="0"/>
              <a:t>تدمير البكتيريا التي تسبب الأمراض وتعزيز المناعة الطبيعية للجسم، وبالإضافة إلى ذلك، فإنه يساعد على منع الالتهابات البكتيرية في </a:t>
            </a:r>
            <a:r>
              <a:rPr lang="ar-SA" sz="2000" dirty="0" smtClean="0"/>
              <a:t>الجروح</a:t>
            </a:r>
            <a:endParaRPr lang="en-US" sz="2000" dirty="0" smtClean="0"/>
          </a:p>
          <a:p>
            <a:pPr algn="just" fontAlgn="base">
              <a:lnSpc>
                <a:spcPct val="200000"/>
              </a:lnSpc>
            </a:pPr>
            <a:r>
              <a:rPr lang="ar-SA" sz="2000" dirty="0" smtClean="0"/>
              <a:t>ووفقا </a:t>
            </a:r>
            <a:r>
              <a:rPr lang="ar-SA" sz="2000" dirty="0"/>
              <a:t>لدراسة أجريت عام 2009 </a:t>
            </a:r>
            <a:r>
              <a:rPr lang="ar-SA" sz="2000" dirty="0" smtClean="0"/>
              <a:t>أظهرت </a:t>
            </a:r>
            <a:r>
              <a:rPr lang="ar-SA" sz="2000" dirty="0"/>
              <a:t>أن </a:t>
            </a:r>
            <a:r>
              <a:rPr lang="ar-SA" sz="2000" dirty="0" err="1"/>
              <a:t>الكركمين</a:t>
            </a:r>
            <a:r>
              <a:rPr lang="ar-SA" sz="2000" dirty="0"/>
              <a:t> له نشاط مضاد للميكروبات، حيث إن </a:t>
            </a:r>
            <a:r>
              <a:rPr lang="ar-SA" sz="2000" dirty="0" err="1"/>
              <a:t>الكركمين</a:t>
            </a:r>
            <a:r>
              <a:rPr lang="ar-SA" sz="2000" dirty="0"/>
              <a:t> هو العنصر النشط في الكركم</a:t>
            </a:r>
            <a:r>
              <a:rPr lang="en-US" sz="2000" dirty="0"/>
              <a:t>.</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 y="188640"/>
            <a:ext cx="4176464" cy="3457575"/>
          </a:xfrm>
          <a:prstGeom prst="rect">
            <a:avLst/>
          </a:prstGeom>
        </p:spPr>
      </p:pic>
    </p:spTree>
    <p:extLst>
      <p:ext uri="{BB962C8B-B14F-4D97-AF65-F5344CB8AC3E}">
        <p14:creationId xmlns:p14="http://schemas.microsoft.com/office/powerpoint/2010/main" val="2842478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49218" y="188640"/>
            <a:ext cx="1143262" cy="523220"/>
          </a:xfrm>
          <a:prstGeom prst="rect">
            <a:avLst/>
          </a:prstGeom>
        </p:spPr>
        <p:txBody>
          <a:bodyPr wrap="none">
            <a:spAutoFit/>
          </a:bodyPr>
          <a:lstStyle/>
          <a:p>
            <a:pPr fontAlgn="base"/>
            <a:r>
              <a:rPr lang="ar-SA" sz="2800" b="1" dirty="0">
                <a:solidFill>
                  <a:srgbClr val="FF0000"/>
                </a:solidFill>
              </a:rPr>
              <a:t>الزنجبيل</a:t>
            </a:r>
            <a:endParaRPr lang="en-US" sz="2800" b="1" dirty="0">
              <a:solidFill>
                <a:srgbClr val="FF0000"/>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27384"/>
            <a:ext cx="3978605" cy="3602782"/>
          </a:xfrm>
          <a:prstGeom prst="rect">
            <a:avLst/>
          </a:prstGeom>
        </p:spPr>
      </p:pic>
      <p:sp>
        <p:nvSpPr>
          <p:cNvPr id="4" name="مستطيل 3"/>
          <p:cNvSpPr/>
          <p:nvPr/>
        </p:nvSpPr>
        <p:spPr>
          <a:xfrm>
            <a:off x="4122621" y="908720"/>
            <a:ext cx="4913875" cy="5632311"/>
          </a:xfrm>
          <a:prstGeom prst="rect">
            <a:avLst/>
          </a:prstGeom>
        </p:spPr>
        <p:txBody>
          <a:bodyPr wrap="square">
            <a:spAutoFit/>
          </a:bodyPr>
          <a:lstStyle/>
          <a:p>
            <a:pPr algn="just" fontAlgn="base">
              <a:lnSpc>
                <a:spcPct val="150000"/>
              </a:lnSpc>
            </a:pPr>
            <a:r>
              <a:rPr lang="ar-SA" sz="2000" dirty="0"/>
              <a:t>ملك المضادات الحيوية الطبيعية، حيث يساعد الزنجبيل على منع وعلاج العديد من المشاكل الصحية التي تسببها البكتيريا، كما أن الزنجبيل الطازج يعمل كمضاد حيوي ضد مسببات الأمراض التي تنقلها الأغذية مثل السالمونيلا، كما أن لديها تأثير مضاد للجراثيم </a:t>
            </a:r>
            <a:r>
              <a:rPr lang="ar-SA" sz="2000" dirty="0" smtClean="0"/>
              <a:t>التي </a:t>
            </a:r>
            <a:r>
              <a:rPr lang="ar-SA" sz="2000" dirty="0"/>
              <a:t>تصيب الجهاز التنفسي </a:t>
            </a:r>
            <a:r>
              <a:rPr lang="ar-SA" sz="2000" dirty="0" smtClean="0"/>
              <a:t>واللثة</a:t>
            </a:r>
            <a:r>
              <a:rPr lang="en-US" sz="2000" dirty="0" smtClean="0"/>
              <a:t>.</a:t>
            </a:r>
          </a:p>
          <a:p>
            <a:pPr algn="just" fontAlgn="base">
              <a:lnSpc>
                <a:spcPct val="150000"/>
              </a:lnSpc>
            </a:pPr>
            <a:r>
              <a:rPr lang="en-US" sz="1200" dirty="0"/>
              <a:t/>
            </a:r>
            <a:br>
              <a:rPr lang="en-US" sz="1200" dirty="0"/>
            </a:br>
            <a:r>
              <a:rPr lang="ar-SA" sz="2000" dirty="0" smtClean="0"/>
              <a:t>وأضاف </a:t>
            </a:r>
            <a:r>
              <a:rPr lang="ar-SA" sz="2000" dirty="0"/>
              <a:t>الخبراء أن شرب شاي الزنجبيل إجراء وقائي قوى ضد الالتهابات البكتيرية، ولتحضير هذا الشاي، يتم غليان 1 </a:t>
            </a:r>
            <a:r>
              <a:rPr lang="ar-SA" sz="2000" dirty="0" smtClean="0"/>
              <a:t>ب</a:t>
            </a:r>
            <a:r>
              <a:rPr lang="ar-IQ" sz="2000" dirty="0" smtClean="0"/>
              <a:t>ملعقة</a:t>
            </a:r>
            <a:r>
              <a:rPr lang="ar-SA" sz="2000" dirty="0" smtClean="0"/>
              <a:t> </a:t>
            </a:r>
            <a:r>
              <a:rPr lang="ar-SA" sz="2000" dirty="0"/>
              <a:t>من الزنجبيل الطازج </a:t>
            </a:r>
            <a:r>
              <a:rPr lang="ar-SA" sz="2000" dirty="0" smtClean="0"/>
              <a:t>في </a:t>
            </a:r>
            <a:r>
              <a:rPr lang="ar-SA" sz="2000" dirty="0"/>
              <a:t>حوالى 1.5 كوب من الماء لمدة 10 دقائق، ثم إضافة العسل وعصير الليمون لتغيير الطعم ويتم شرابه يومياً</a:t>
            </a:r>
            <a:r>
              <a:rPr lang="en-US" sz="2000" dirty="0"/>
              <a:t>.</a:t>
            </a:r>
          </a:p>
        </p:txBody>
      </p:sp>
      <p:sp>
        <p:nvSpPr>
          <p:cNvPr id="6" name="مستطيل 5"/>
          <p:cNvSpPr/>
          <p:nvPr/>
        </p:nvSpPr>
        <p:spPr>
          <a:xfrm>
            <a:off x="169077" y="4149080"/>
            <a:ext cx="3559217" cy="958660"/>
          </a:xfrm>
          <a:prstGeom prst="rect">
            <a:avLst/>
          </a:prstGeom>
        </p:spPr>
        <p:txBody>
          <a:bodyPr wrap="square">
            <a:spAutoFit/>
          </a:bodyPr>
          <a:lstStyle/>
          <a:p>
            <a:pPr algn="just">
              <a:lnSpc>
                <a:spcPct val="150000"/>
              </a:lnSpc>
            </a:pPr>
            <a:r>
              <a:rPr lang="ar-SA" sz="2000" dirty="0"/>
              <a:t>شرب شاي </a:t>
            </a:r>
            <a:r>
              <a:rPr lang="ar-SA" sz="2000" dirty="0" smtClean="0"/>
              <a:t>الزنجبيل</a:t>
            </a:r>
            <a:r>
              <a:rPr lang="ar-IQ" sz="2000" dirty="0" smtClean="0"/>
              <a:t> مع الليمون ويمكن إضافة العسل</a:t>
            </a:r>
            <a:r>
              <a:rPr lang="ar-SA" sz="2000" dirty="0" smtClean="0"/>
              <a:t> </a:t>
            </a:r>
            <a:endParaRPr lang="ar-IQ" sz="2000" dirty="0"/>
          </a:p>
        </p:txBody>
      </p:sp>
    </p:spTree>
    <p:extLst>
      <p:ext uri="{BB962C8B-B14F-4D97-AF65-F5344CB8AC3E}">
        <p14:creationId xmlns:p14="http://schemas.microsoft.com/office/powerpoint/2010/main" val="4131878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62303" y="188640"/>
            <a:ext cx="1723549" cy="523220"/>
          </a:xfrm>
          <a:prstGeom prst="rect">
            <a:avLst/>
          </a:prstGeom>
        </p:spPr>
        <p:txBody>
          <a:bodyPr wrap="none">
            <a:spAutoFit/>
          </a:bodyPr>
          <a:lstStyle/>
          <a:p>
            <a:r>
              <a:rPr lang="ar-SA" sz="2800" b="1" dirty="0">
                <a:solidFill>
                  <a:srgbClr val="FF0000"/>
                </a:solidFill>
              </a:rPr>
              <a:t>عشب إشينسا</a:t>
            </a:r>
            <a:endParaRPr lang="ar-IQ" sz="2800" b="1" dirty="0">
              <a:solidFill>
                <a:srgbClr val="FF0000"/>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99"/>
            <a:ext cx="5076056" cy="3486150"/>
          </a:xfrm>
          <a:prstGeom prst="rect">
            <a:avLst/>
          </a:prstGeom>
        </p:spPr>
      </p:pic>
      <p:sp>
        <p:nvSpPr>
          <p:cNvPr id="4" name="مستطيل 3"/>
          <p:cNvSpPr/>
          <p:nvPr/>
        </p:nvSpPr>
        <p:spPr>
          <a:xfrm>
            <a:off x="5076056" y="927884"/>
            <a:ext cx="4067944" cy="5575309"/>
          </a:xfrm>
          <a:prstGeom prst="rect">
            <a:avLst/>
          </a:prstGeom>
        </p:spPr>
        <p:txBody>
          <a:bodyPr wrap="square">
            <a:spAutoFit/>
          </a:bodyPr>
          <a:lstStyle/>
          <a:p>
            <a:pPr algn="just">
              <a:lnSpc>
                <a:spcPct val="150000"/>
              </a:lnSpc>
            </a:pPr>
            <a:r>
              <a:rPr lang="ar-SA" sz="2000" dirty="0"/>
              <a:t>عشبة إشنسا من المضادات الحيوية الطبيعية التي يمكنها علاج الجروح والالتهابات البكتيرية، كما تقوى أيضاً من مناعة الجسم، لذلك فإنها تحمى من الإصابة بالعديد من الأمراض، وأوضح الخبراء أن تطبيق كريم أو مرهم إشنسا موضعيا يمكنه تطهير وعلاج الأكزيما والصدفية عدة مرات في اليوم، كما يمكنه أيضا علاج الجروح المفتوحة والمتعلقة بالبكتيريا وغيرها من المشاكل الجلدية، وللمساعدة في درء أو وقف العدوى البكتيرية، يفضل شرب 1-2 أكواب من شاي إشنسا </a:t>
            </a:r>
            <a:r>
              <a:rPr lang="ar-SA" sz="2000" dirty="0" smtClean="0"/>
              <a:t>يوميا</a:t>
            </a:r>
            <a:endParaRPr lang="en-US" sz="2000" dirty="0" smtClean="0"/>
          </a:p>
          <a:p>
            <a:pPr algn="just">
              <a:lnSpc>
                <a:spcPct val="150000"/>
              </a:lnSpc>
            </a:pPr>
            <a:endParaRPr lang="ar-IQ" sz="2000" dirty="0"/>
          </a:p>
        </p:txBody>
      </p:sp>
    </p:spTree>
    <p:extLst>
      <p:ext uri="{BB962C8B-B14F-4D97-AF65-F5344CB8AC3E}">
        <p14:creationId xmlns:p14="http://schemas.microsoft.com/office/powerpoint/2010/main" val="2741191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499992" y="1340768"/>
            <a:ext cx="3772000" cy="1077218"/>
          </a:xfrm>
          <a:prstGeom prst="rect">
            <a:avLst/>
          </a:prstGeom>
        </p:spPr>
        <p:txBody>
          <a:bodyPr wrap="square">
            <a:spAutoFit/>
          </a:bodyPr>
          <a:lstStyle/>
          <a:p>
            <a:pPr algn="ctr"/>
            <a:r>
              <a:rPr lang="ar-IQ" sz="3200" b="1" dirty="0">
                <a:solidFill>
                  <a:srgbClr val="FF0000"/>
                </a:solidFill>
              </a:rPr>
              <a:t>إن وقتنا مع المضادات الحيوية آخذ في النفاد.</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744" y="72008"/>
            <a:ext cx="3354202"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499992" y="3442692"/>
            <a:ext cx="3968975" cy="954107"/>
          </a:xfrm>
          <a:prstGeom prst="rect">
            <a:avLst/>
          </a:prstGeom>
        </p:spPr>
        <p:txBody>
          <a:bodyPr wrap="square">
            <a:spAutoFit/>
          </a:bodyPr>
          <a:lstStyle/>
          <a:p>
            <a:pPr algn="ctr"/>
            <a:r>
              <a:rPr lang="ar-IQ" sz="2800" b="1" dirty="0">
                <a:solidFill>
                  <a:schemeClr val="accent6">
                    <a:lumMod val="75000"/>
                  </a:schemeClr>
                </a:solidFill>
              </a:rPr>
              <a:t>إساءة استعمال المضادات الحيوية تعرّضنا جميعاً للخطر.</a:t>
            </a:r>
          </a:p>
        </p:txBody>
      </p:sp>
    </p:spTree>
    <p:extLst>
      <p:ext uri="{BB962C8B-B14F-4D97-AF65-F5344CB8AC3E}">
        <p14:creationId xmlns:p14="http://schemas.microsoft.com/office/powerpoint/2010/main" val="2063028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9778" y="1268760"/>
            <a:ext cx="7668344" cy="960328"/>
          </a:xfrm>
          <a:prstGeom prst="rect">
            <a:avLst/>
          </a:prstGeom>
        </p:spPr>
        <p:txBody>
          <a:bodyPr wrap="square">
            <a:spAutoFit/>
          </a:bodyPr>
          <a:lstStyle/>
          <a:p>
            <a:pPr algn="just">
              <a:lnSpc>
                <a:spcPct val="150000"/>
              </a:lnSpc>
            </a:pPr>
            <a:r>
              <a:rPr lang="en-US" sz="2000" dirty="0">
                <a:latin typeface="Times New Roman" pitchFamily="18" charset="0"/>
                <a:cs typeface="Times New Roman" pitchFamily="18" charset="0"/>
              </a:rPr>
              <a:t> </a:t>
            </a:r>
            <a:r>
              <a:rPr lang="ar-SA" sz="2000" dirty="0">
                <a:latin typeface="Times New Roman" pitchFamily="18" charset="0"/>
                <a:cs typeface="Times New Roman" pitchFamily="18" charset="0"/>
              </a:rPr>
              <a:t>الكركم - مسحوق </a:t>
            </a:r>
            <a:r>
              <a:rPr lang="ar-SA" sz="2000" dirty="0" smtClean="0">
                <a:latin typeface="Times New Roman" pitchFamily="18" charset="0"/>
                <a:cs typeface="Times New Roman" pitchFamily="18" charset="0"/>
              </a:rPr>
              <a:t>الكاري</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ar-IQ" sz="2000" dirty="0" smtClean="0">
                <a:latin typeface="Times New Roman" pitchFamily="18" charset="0"/>
                <a:cs typeface="Times New Roman" pitchFamily="18" charset="0"/>
              </a:rPr>
              <a:t>الزنجبيل – اللافندر-</a:t>
            </a:r>
            <a:r>
              <a:rPr lang="en-US" sz="2000" dirty="0" smtClean="0">
                <a:latin typeface="Times New Roman" pitchFamily="18" charset="0"/>
                <a:cs typeface="Times New Roman" pitchFamily="18" charset="0"/>
              </a:rPr>
              <a:t>- </a:t>
            </a:r>
            <a:r>
              <a:rPr lang="ar-SA" sz="2000" dirty="0" smtClean="0">
                <a:latin typeface="Times New Roman" pitchFamily="18" charset="0"/>
                <a:cs typeface="Times New Roman" pitchFamily="18" charset="0"/>
              </a:rPr>
              <a:t>القرفة </a:t>
            </a:r>
            <a:r>
              <a:rPr lang="ar-SA" sz="2000" dirty="0">
                <a:latin typeface="Times New Roman" pitchFamily="18" charset="0"/>
                <a:cs typeface="Times New Roman" pitchFamily="18" charset="0"/>
              </a:rPr>
              <a:t>- الهيل - الزعتر - الريحان</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ar-IQ" sz="2000" dirty="0" smtClean="0">
                <a:latin typeface="Times New Roman" pitchFamily="18" charset="0"/>
                <a:cs typeface="Times New Roman" pitchFamily="18" charset="0"/>
              </a:rPr>
              <a:t>زيت الخزامي </a:t>
            </a:r>
            <a:r>
              <a:rPr lang="en-US" sz="2000" dirty="0" smtClean="0">
                <a:latin typeface="Times New Roman" pitchFamily="18" charset="0"/>
                <a:cs typeface="Times New Roman" pitchFamily="18" charset="0"/>
              </a:rPr>
              <a:t>-</a:t>
            </a:r>
            <a:r>
              <a:rPr lang="en-US" sz="2000" u="sng" dirty="0">
                <a:latin typeface="Times New Roman" pitchFamily="18" charset="0"/>
                <a:cs typeface="Times New Roman" pitchFamily="18" charset="0"/>
                <a:hlinkClick r:id="rId2"/>
              </a:rPr>
              <a:t> </a:t>
            </a:r>
            <a:r>
              <a:rPr lang="ar-IQ" sz="2000" u="sng" dirty="0" smtClean="0">
                <a:latin typeface="Times New Roman" pitchFamily="18" charset="0"/>
                <a:cs typeface="Times New Roman" pitchFamily="18" charset="0"/>
                <a:hlinkClick r:id="rId2"/>
              </a:rPr>
              <a:t> </a:t>
            </a:r>
            <a:r>
              <a:rPr lang="ar-SA" sz="2000" dirty="0" smtClean="0">
                <a:latin typeface="Times New Roman" pitchFamily="18" charset="0"/>
                <a:cs typeface="Times New Roman" pitchFamily="18" charset="0"/>
              </a:rPr>
              <a:t>إكليل </a:t>
            </a:r>
            <a:r>
              <a:rPr lang="ar-SA" sz="2000" dirty="0">
                <a:latin typeface="Times New Roman" pitchFamily="18" charset="0"/>
                <a:cs typeface="Times New Roman" pitchFamily="18" charset="0"/>
              </a:rPr>
              <a:t>الجبل -  الفلفل الحار - القرنفل - اليانسون - بذور الخردل - الشمر </a:t>
            </a:r>
            <a:endParaRPr lang="ar-IQ" sz="2000" dirty="0">
              <a:latin typeface="Times New Roman" pitchFamily="18" charset="0"/>
              <a:cs typeface="Times New Roman" pitchFamily="18" charset="0"/>
            </a:endParaRPr>
          </a:p>
        </p:txBody>
      </p:sp>
      <p:sp>
        <p:nvSpPr>
          <p:cNvPr id="4" name="مستطيل 3"/>
          <p:cNvSpPr/>
          <p:nvPr/>
        </p:nvSpPr>
        <p:spPr>
          <a:xfrm>
            <a:off x="7311978" y="764704"/>
            <a:ext cx="1439818" cy="523220"/>
          </a:xfrm>
          <a:prstGeom prst="rect">
            <a:avLst/>
          </a:prstGeom>
        </p:spPr>
        <p:txBody>
          <a:bodyPr wrap="none">
            <a:spAutoFit/>
          </a:bodyPr>
          <a:lstStyle/>
          <a:p>
            <a:r>
              <a:rPr lang="ar-SA" sz="2800" b="1" dirty="0"/>
              <a:t>قوة التوابل</a:t>
            </a:r>
            <a:endParaRPr lang="en-US" sz="2800" b="1" dirty="0"/>
          </a:p>
        </p:txBody>
      </p:sp>
      <p:sp>
        <p:nvSpPr>
          <p:cNvPr id="5" name="مستطيل 4"/>
          <p:cNvSpPr/>
          <p:nvPr/>
        </p:nvSpPr>
        <p:spPr>
          <a:xfrm>
            <a:off x="3405904" y="404664"/>
            <a:ext cx="1996059" cy="523220"/>
          </a:xfrm>
          <a:prstGeom prst="rect">
            <a:avLst/>
          </a:prstGeom>
        </p:spPr>
        <p:txBody>
          <a:bodyPr wrap="none">
            <a:spAutoFit/>
          </a:bodyPr>
          <a:lstStyle/>
          <a:p>
            <a:pPr rtl="0"/>
            <a:r>
              <a:rPr lang="ar-IQ" sz="2800" b="1" dirty="0">
                <a:solidFill>
                  <a:srgbClr val="FF0000"/>
                </a:solidFill>
              </a:rPr>
              <a:t>الجهاز الهضمي</a:t>
            </a:r>
            <a:endParaRPr lang="en-US" sz="2800" b="1" dirty="0">
              <a:solidFill>
                <a:srgbClr val="FF0000"/>
              </a:solidFill>
            </a:endParaRPr>
          </a:p>
        </p:txBody>
      </p:sp>
      <p:sp>
        <p:nvSpPr>
          <p:cNvPr id="6" name="مستطيل 5"/>
          <p:cNvSpPr/>
          <p:nvPr/>
        </p:nvSpPr>
        <p:spPr>
          <a:xfrm>
            <a:off x="4742365" y="2348880"/>
            <a:ext cx="4009431" cy="523220"/>
          </a:xfrm>
          <a:prstGeom prst="rect">
            <a:avLst/>
          </a:prstGeom>
        </p:spPr>
        <p:txBody>
          <a:bodyPr wrap="none">
            <a:spAutoFit/>
          </a:bodyPr>
          <a:lstStyle/>
          <a:p>
            <a:r>
              <a:rPr lang="ar-SA" sz="2800" b="1" dirty="0"/>
              <a:t>البروبيوتيك  أو الخمائر الطبيعية </a:t>
            </a:r>
            <a:endParaRPr lang="ar-IQ" sz="2800" b="1" dirty="0"/>
          </a:p>
        </p:txBody>
      </p:sp>
      <p:sp>
        <p:nvSpPr>
          <p:cNvPr id="7" name="مستطيل 6"/>
          <p:cNvSpPr/>
          <p:nvPr/>
        </p:nvSpPr>
        <p:spPr>
          <a:xfrm>
            <a:off x="719599" y="3137193"/>
            <a:ext cx="8045532" cy="507831"/>
          </a:xfrm>
          <a:prstGeom prst="rect">
            <a:avLst/>
          </a:prstGeom>
        </p:spPr>
        <p:txBody>
          <a:bodyPr wrap="square">
            <a:spAutoFit/>
          </a:bodyPr>
          <a:lstStyle/>
          <a:p>
            <a:pPr>
              <a:lnSpc>
                <a:spcPct val="150000"/>
              </a:lnSpc>
            </a:pPr>
            <a:r>
              <a:rPr lang="ar-SA" b="1" dirty="0"/>
              <a:t>تساعد على تعزيز والحفاظ على بكتريا الأمعاء الطبيعية (البكتيريا الجيدة) الموجودة في الجهاز الهضمي.</a:t>
            </a:r>
            <a:endParaRPr lang="ar-IQ" b="1" dirty="0"/>
          </a:p>
        </p:txBody>
      </p:sp>
      <p:sp>
        <p:nvSpPr>
          <p:cNvPr id="8" name="مستطيل 7"/>
          <p:cNvSpPr/>
          <p:nvPr/>
        </p:nvSpPr>
        <p:spPr>
          <a:xfrm>
            <a:off x="528231" y="3789040"/>
            <a:ext cx="8428268" cy="2169825"/>
          </a:xfrm>
          <a:prstGeom prst="rect">
            <a:avLst/>
          </a:prstGeom>
        </p:spPr>
        <p:txBody>
          <a:bodyPr wrap="square">
            <a:spAutoFit/>
          </a:bodyPr>
          <a:lstStyle/>
          <a:p>
            <a:pPr algn="just">
              <a:lnSpc>
                <a:spcPct val="150000"/>
              </a:lnSpc>
            </a:pPr>
            <a:r>
              <a:rPr lang="ar-SA" b="1" dirty="0"/>
              <a:t>يوصي الأطباء الآن </a:t>
            </a:r>
            <a:r>
              <a:rPr lang="ar-SA" b="1" dirty="0" err="1"/>
              <a:t>بالبروبيوتيك</a:t>
            </a:r>
            <a:r>
              <a:rPr lang="ar-SA" b="1" dirty="0"/>
              <a:t> للمرضى الذين يتناولون المضادات الحيوية</a:t>
            </a:r>
            <a:r>
              <a:rPr lang="en-US" b="1" dirty="0"/>
              <a:t> </a:t>
            </a:r>
            <a:r>
              <a:rPr lang="ar-IQ" b="1" dirty="0" smtClean="0"/>
              <a:t>الجهاز </a:t>
            </a:r>
            <a:r>
              <a:rPr lang="ar-IQ" b="1" dirty="0"/>
              <a:t>الهضمي</a:t>
            </a:r>
            <a:endParaRPr lang="en-US" b="1" dirty="0"/>
          </a:p>
          <a:p>
            <a:pPr algn="just">
              <a:lnSpc>
                <a:spcPct val="150000"/>
              </a:lnSpc>
            </a:pPr>
            <a:r>
              <a:rPr lang="ar-SA" b="1" dirty="0"/>
              <a:t>الأطعمة المخمرة غنية بالمواد المضادة </a:t>
            </a:r>
            <a:r>
              <a:rPr lang="ar-SA" b="1" dirty="0" err="1"/>
              <a:t>للاكسدة</a:t>
            </a:r>
            <a:r>
              <a:rPr lang="ar-SA" b="1" dirty="0"/>
              <a:t> والكائنات الحية الدقيقة التي تفيد جسمك أفضل بكثير من المكملات الغذائية</a:t>
            </a:r>
            <a:r>
              <a:rPr lang="en-US" b="1" dirty="0"/>
              <a:t> </a:t>
            </a:r>
          </a:p>
          <a:p>
            <a:pPr algn="just">
              <a:lnSpc>
                <a:spcPct val="150000"/>
              </a:lnSpc>
            </a:pPr>
            <a:r>
              <a:rPr lang="ar-SA" b="1" dirty="0"/>
              <a:t>مخلل الملفوف غير المبستر، و خل التفاح والخل العادي والمخللات واللبن الرائب و الزبادي ، وسائل ممتازة لتحسين التوازن في الأمعاء</a:t>
            </a:r>
            <a:r>
              <a:rPr lang="en-US" b="1" dirty="0"/>
              <a:t>.</a:t>
            </a:r>
            <a:endParaRPr lang="ar-IQ" b="1" dirty="0"/>
          </a:p>
        </p:txBody>
      </p:sp>
    </p:spTree>
    <p:extLst>
      <p:ext uri="{BB962C8B-B14F-4D97-AF65-F5344CB8AC3E}">
        <p14:creationId xmlns:p14="http://schemas.microsoft.com/office/powerpoint/2010/main" val="2101689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39700" y="332656"/>
            <a:ext cx="3432500" cy="646331"/>
          </a:xfrm>
          <a:prstGeom prst="rect">
            <a:avLst/>
          </a:prstGeom>
        </p:spPr>
        <p:txBody>
          <a:bodyPr wrap="square">
            <a:spAutoFit/>
          </a:bodyPr>
          <a:lstStyle/>
          <a:p>
            <a:pPr rtl="0"/>
            <a:r>
              <a:rPr lang="ar-IQ" sz="3600" b="1" dirty="0" smtClean="0">
                <a:solidFill>
                  <a:srgbClr val="FF0000"/>
                </a:solidFill>
              </a:rPr>
              <a:t>صحة الجسم والبشرة</a:t>
            </a:r>
            <a:endParaRPr lang="en-US" sz="3600" b="1" dirty="0">
              <a:solidFill>
                <a:srgbClr val="FF0000"/>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5" y="1073082"/>
            <a:ext cx="3395530" cy="2598986"/>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5" y="3672068"/>
            <a:ext cx="3556339" cy="2493236"/>
          </a:xfrm>
          <a:prstGeom prst="rect">
            <a:avLst/>
          </a:prstGeom>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547" y="1073082"/>
            <a:ext cx="3208306" cy="2738045"/>
          </a:xfrm>
          <a:prstGeom prst="rect">
            <a:avLst/>
          </a:prstGeom>
        </p:spPr>
      </p:pic>
      <p:pic>
        <p:nvPicPr>
          <p:cNvPr id="6" name="صورة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547" y="3796566"/>
            <a:ext cx="3208306" cy="2728778"/>
          </a:xfrm>
          <a:prstGeom prst="rect">
            <a:avLst/>
          </a:prstGeom>
        </p:spPr>
      </p:pic>
    </p:spTree>
    <p:extLst>
      <p:ext uri="{BB962C8B-B14F-4D97-AF65-F5344CB8AC3E}">
        <p14:creationId xmlns:p14="http://schemas.microsoft.com/office/powerpoint/2010/main" val="4261775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580112" y="513546"/>
            <a:ext cx="2592288" cy="646331"/>
          </a:xfrm>
          <a:prstGeom prst="rect">
            <a:avLst/>
          </a:prstGeom>
        </p:spPr>
        <p:txBody>
          <a:bodyPr wrap="square">
            <a:spAutoFit/>
          </a:bodyPr>
          <a:lstStyle/>
          <a:p>
            <a:pPr algn="ctr" rtl="0"/>
            <a:r>
              <a:rPr lang="ar-IQ" sz="3600" b="1" dirty="0" smtClean="0">
                <a:solidFill>
                  <a:srgbClr val="FF0000"/>
                </a:solidFill>
              </a:rPr>
              <a:t>حرق الدهون</a:t>
            </a:r>
            <a:endParaRPr lang="en-US" sz="3600" b="1" dirty="0">
              <a:solidFill>
                <a:srgbClr val="FF0000"/>
              </a:solidFill>
            </a:endParaRPr>
          </a:p>
        </p:txBody>
      </p:sp>
      <p:sp>
        <p:nvSpPr>
          <p:cNvPr id="3" name="مستطيل 2"/>
          <p:cNvSpPr/>
          <p:nvPr/>
        </p:nvSpPr>
        <p:spPr>
          <a:xfrm>
            <a:off x="6588224" y="1340768"/>
            <a:ext cx="2163571" cy="5262979"/>
          </a:xfrm>
          <a:prstGeom prst="rect">
            <a:avLst/>
          </a:prstGeom>
        </p:spPr>
        <p:txBody>
          <a:bodyPr wrap="square">
            <a:spAutoFit/>
          </a:bodyPr>
          <a:lstStyle/>
          <a:p>
            <a:r>
              <a:rPr lang="ar-IQ" sz="2800" b="1" dirty="0" err="1" smtClean="0"/>
              <a:t>الحبهان</a:t>
            </a:r>
            <a:endParaRPr lang="ar-IQ" sz="2800" b="1" dirty="0" smtClean="0"/>
          </a:p>
          <a:p>
            <a:r>
              <a:rPr lang="ar-IQ" sz="2800" b="1" dirty="0" smtClean="0"/>
              <a:t> القرفة </a:t>
            </a:r>
          </a:p>
          <a:p>
            <a:r>
              <a:rPr lang="ar-IQ" sz="2800" b="1" dirty="0" smtClean="0"/>
              <a:t>الزنجبيل</a:t>
            </a:r>
          </a:p>
          <a:p>
            <a:r>
              <a:rPr lang="ar-IQ" sz="2800" b="1" dirty="0" smtClean="0"/>
              <a:t>الليمون</a:t>
            </a:r>
          </a:p>
          <a:p>
            <a:r>
              <a:rPr lang="ar-IQ" sz="2800" b="1" dirty="0" smtClean="0"/>
              <a:t>الكمون</a:t>
            </a:r>
          </a:p>
          <a:p>
            <a:r>
              <a:rPr lang="ar-IQ" sz="2800" b="1" dirty="0" smtClean="0"/>
              <a:t>الشمر</a:t>
            </a:r>
          </a:p>
          <a:p>
            <a:r>
              <a:rPr lang="ar-IQ" sz="2800" b="1" dirty="0" err="1" smtClean="0"/>
              <a:t>المردقوش</a:t>
            </a:r>
            <a:endParaRPr lang="ar-IQ" sz="2800" b="1" dirty="0" smtClean="0"/>
          </a:p>
          <a:p>
            <a:r>
              <a:rPr lang="ar-IQ" sz="2800" b="1" dirty="0" smtClean="0"/>
              <a:t>الفلفل الحار</a:t>
            </a:r>
          </a:p>
          <a:p>
            <a:r>
              <a:rPr lang="ar-IQ" sz="2800" b="1" dirty="0" smtClean="0"/>
              <a:t>زيت جوز الهند</a:t>
            </a:r>
          </a:p>
          <a:p>
            <a:r>
              <a:rPr lang="ar-IQ" sz="2800" b="1" dirty="0" smtClean="0"/>
              <a:t>بذور الكتان</a:t>
            </a:r>
          </a:p>
          <a:p>
            <a:r>
              <a:rPr lang="ar-IQ" sz="2800" b="1" dirty="0" smtClean="0"/>
              <a:t>الشاي الأخضر</a:t>
            </a:r>
          </a:p>
          <a:p>
            <a:endParaRPr lang="ar-IQ" sz="2800"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52336"/>
            <a:ext cx="4464496" cy="3528393"/>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746247"/>
            <a:ext cx="5715000" cy="2857500"/>
          </a:xfrm>
          <a:prstGeom prst="rect">
            <a:avLst/>
          </a:prstGeom>
        </p:spPr>
      </p:pic>
    </p:spTree>
    <p:extLst>
      <p:ext uri="{BB962C8B-B14F-4D97-AF65-F5344CB8AC3E}">
        <p14:creationId xmlns:p14="http://schemas.microsoft.com/office/powerpoint/2010/main" val="2616972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31640" y="1124744"/>
            <a:ext cx="7272808" cy="3942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200000"/>
              </a:lnSpc>
              <a:spcBef>
                <a:spcPct val="0"/>
              </a:spcBef>
              <a:spcAft>
                <a:spcPct val="0"/>
              </a:spcAft>
              <a:buClrTx/>
              <a:buSzTx/>
              <a:buFontTx/>
              <a:buNone/>
              <a:tabLst/>
            </a:pPr>
            <a:r>
              <a:rPr kumimoji="0" lang="ar-SA" sz="4400" b="1" i="0" strike="noStrike" cap="none" normalizeH="0" baseline="0" dirty="0" smtClean="0">
                <a:ln>
                  <a:noFill/>
                </a:ln>
                <a:solidFill>
                  <a:srgbClr val="C00000"/>
                </a:solidFill>
                <a:effectLst/>
                <a:latin typeface="Tahoma" pitchFamily="34" charset="0"/>
                <a:ea typeface="Times New Roman" pitchFamily="18" charset="0"/>
                <a:cs typeface="Tahoma" pitchFamily="34" charset="0"/>
              </a:rPr>
              <a:t>أطعمة تشبه أعضاء الجسم</a:t>
            </a:r>
            <a:r>
              <a:rPr kumimoji="0" lang="ar-IQ" sz="4400" b="1" i="0" strike="noStrike" cap="none" normalizeH="0" baseline="0" dirty="0" smtClean="0">
                <a:ln>
                  <a:noFill/>
                </a:ln>
                <a:solidFill>
                  <a:srgbClr val="C00000"/>
                </a:solidFill>
                <a:effectLst/>
                <a:latin typeface="Tahoma" pitchFamily="34" charset="0"/>
                <a:ea typeface="Times New Roman" pitchFamily="18" charset="0"/>
                <a:cs typeface="Tahoma" pitchFamily="34" charset="0"/>
              </a:rPr>
              <a:t> </a:t>
            </a:r>
          </a:p>
          <a:p>
            <a:pPr marL="0" marR="0" lvl="0" indent="0" algn="ctr" defTabSz="914400" rtl="1" eaLnBrk="1" fontAlgn="base" latinLnBrk="0" hangingPunct="1">
              <a:lnSpc>
                <a:spcPct val="200000"/>
              </a:lnSpc>
              <a:spcBef>
                <a:spcPct val="0"/>
              </a:spcBef>
              <a:spcAft>
                <a:spcPct val="0"/>
              </a:spcAft>
              <a:buClrTx/>
              <a:buSzTx/>
              <a:buFontTx/>
              <a:buNone/>
              <a:tabLst/>
            </a:pPr>
            <a:r>
              <a:rPr kumimoji="0" lang="ar-IQ" sz="4400" b="1" i="0" strike="noStrike" cap="none" normalizeH="0" baseline="0" dirty="0" smtClean="0">
                <a:ln>
                  <a:noFill/>
                </a:ln>
                <a:solidFill>
                  <a:srgbClr val="C00000"/>
                </a:solidFill>
                <a:effectLst/>
                <a:latin typeface="Tahoma" pitchFamily="34" charset="0"/>
                <a:ea typeface="Times New Roman" pitchFamily="18" charset="0"/>
                <a:cs typeface="Tahoma" pitchFamily="34" charset="0"/>
              </a:rPr>
              <a:t>ليكن غذؤاك</a:t>
            </a:r>
            <a:r>
              <a:rPr kumimoji="0" lang="ar-IQ" sz="4400" b="1" i="0" strike="noStrike" cap="none" normalizeH="0" dirty="0" smtClean="0">
                <a:ln>
                  <a:noFill/>
                </a:ln>
                <a:solidFill>
                  <a:srgbClr val="C00000"/>
                </a:solidFill>
                <a:effectLst/>
                <a:latin typeface="Tahoma" pitchFamily="34" charset="0"/>
                <a:ea typeface="Times New Roman" pitchFamily="18" charset="0"/>
                <a:cs typeface="Tahoma" pitchFamily="34" charset="0"/>
              </a:rPr>
              <a:t> دواءك ودواءك غذؤاك</a:t>
            </a:r>
            <a:endParaRPr kumimoji="0" lang="ar-SA" sz="3600" b="0" i="0" strike="noStrike" cap="none" normalizeH="0" baseline="0" dirty="0" smtClean="0">
              <a:ln>
                <a:noFill/>
              </a:ln>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val="577314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جوز - الدماغ"/>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90882"/>
            <a:ext cx="4482728" cy="2933700"/>
          </a:xfrm>
          <a:prstGeom prst="rect">
            <a:avLst/>
          </a:prstGeom>
          <a:noFill/>
          <a:ln>
            <a:noFill/>
          </a:ln>
        </p:spPr>
      </p:pic>
      <p:pic>
        <p:nvPicPr>
          <p:cNvPr id="3" name="صورة 2" descr=" الجزر يشبه العين"/>
          <p:cNvPicPr/>
          <p:nvPr/>
        </p:nvPicPr>
        <p:blipFill>
          <a:blip r:embed="rId3">
            <a:extLst>
              <a:ext uri="{28A0092B-C50C-407E-A947-70E740481C1C}">
                <a14:useLocalDpi xmlns:a14="http://schemas.microsoft.com/office/drawing/2010/main" val="0"/>
              </a:ext>
            </a:extLst>
          </a:blip>
          <a:srcRect/>
          <a:stretch>
            <a:fillRect/>
          </a:stretch>
        </p:blipFill>
        <p:spPr bwMode="auto">
          <a:xfrm>
            <a:off x="138067" y="116632"/>
            <a:ext cx="4001885" cy="2974600"/>
          </a:xfrm>
          <a:prstGeom prst="rect">
            <a:avLst/>
          </a:prstGeom>
          <a:noFill/>
          <a:ln>
            <a:noFill/>
          </a:ln>
        </p:spPr>
      </p:pic>
      <p:pic>
        <p:nvPicPr>
          <p:cNvPr id="4" name="صورة 3" descr="الكرفس وعلاقته العظم"/>
          <p:cNvPicPr/>
          <p:nvPr/>
        </p:nvPicPr>
        <p:blipFill>
          <a:blip r:embed="rId4">
            <a:extLst>
              <a:ext uri="{28A0092B-C50C-407E-A947-70E740481C1C}">
                <a14:useLocalDpi xmlns:a14="http://schemas.microsoft.com/office/drawing/2010/main" val="0"/>
              </a:ext>
            </a:extLst>
          </a:blip>
          <a:srcRect/>
          <a:stretch>
            <a:fillRect/>
          </a:stretch>
        </p:blipFill>
        <p:spPr bwMode="auto">
          <a:xfrm>
            <a:off x="4427983" y="3573016"/>
            <a:ext cx="4453699" cy="2874010"/>
          </a:xfrm>
          <a:prstGeom prst="rect">
            <a:avLst/>
          </a:prstGeom>
          <a:noFill/>
          <a:ln>
            <a:noFill/>
          </a:ln>
        </p:spPr>
      </p:pic>
      <p:pic>
        <p:nvPicPr>
          <p:cNvPr id="5" name="صورة 4" descr="الطماطم ( البندورة ) - القلب"/>
          <p:cNvPicPr/>
          <p:nvPr/>
        </p:nvPicPr>
        <p:blipFill>
          <a:blip r:embed="rId5">
            <a:extLst>
              <a:ext uri="{28A0092B-C50C-407E-A947-70E740481C1C}">
                <a14:useLocalDpi xmlns:a14="http://schemas.microsoft.com/office/drawing/2010/main" val="0"/>
              </a:ext>
            </a:extLst>
          </a:blip>
          <a:srcRect/>
          <a:stretch>
            <a:fillRect/>
          </a:stretch>
        </p:blipFill>
        <p:spPr bwMode="auto">
          <a:xfrm>
            <a:off x="187077" y="3224582"/>
            <a:ext cx="3952875" cy="3261814"/>
          </a:xfrm>
          <a:prstGeom prst="rect">
            <a:avLst/>
          </a:prstGeom>
          <a:noFill/>
          <a:ln>
            <a:noFill/>
          </a:ln>
        </p:spPr>
      </p:pic>
    </p:spTree>
    <p:extLst>
      <p:ext uri="{BB962C8B-B14F-4D97-AF65-F5344CB8AC3E}">
        <p14:creationId xmlns:p14="http://schemas.microsoft.com/office/powerpoint/2010/main" val="2623993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فطر يشبه الأذن"/>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18615"/>
            <a:ext cx="4133850" cy="3138377"/>
          </a:xfrm>
          <a:prstGeom prst="rect">
            <a:avLst/>
          </a:prstGeom>
          <a:noFill/>
          <a:ln>
            <a:noFill/>
          </a:ln>
        </p:spPr>
      </p:pic>
      <p:pic>
        <p:nvPicPr>
          <p:cNvPr id="3" name="صورة 2" descr="الأفوكادو يشبه الرحم"/>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8880"/>
            <a:ext cx="3672408" cy="2830560"/>
          </a:xfrm>
          <a:prstGeom prst="rect">
            <a:avLst/>
          </a:prstGeom>
          <a:noFill/>
          <a:ln>
            <a:noFill/>
          </a:ln>
        </p:spPr>
      </p:pic>
      <p:pic>
        <p:nvPicPr>
          <p:cNvPr id="4" name="صورة 3" descr="الزنجبيل - المعدة"/>
          <p:cNvPicPr/>
          <p:nvPr/>
        </p:nvPicPr>
        <p:blipFill>
          <a:blip r:embed="rId4">
            <a:extLst>
              <a:ext uri="{28A0092B-C50C-407E-A947-70E740481C1C}">
                <a14:useLocalDpi xmlns:a14="http://schemas.microsoft.com/office/drawing/2010/main" val="0"/>
              </a:ext>
            </a:extLst>
          </a:blip>
          <a:srcRect/>
          <a:stretch>
            <a:fillRect/>
          </a:stretch>
        </p:blipFill>
        <p:spPr bwMode="auto">
          <a:xfrm>
            <a:off x="4987032" y="3645024"/>
            <a:ext cx="3879850" cy="2880320"/>
          </a:xfrm>
          <a:prstGeom prst="rect">
            <a:avLst/>
          </a:prstGeom>
          <a:noFill/>
          <a:ln>
            <a:noFill/>
          </a:ln>
        </p:spPr>
      </p:pic>
      <p:pic>
        <p:nvPicPr>
          <p:cNvPr id="5" name="صورة 4" descr="العنب تشبه الرئتين"/>
          <p:cNvPicPr/>
          <p:nvPr/>
        </p:nvPicPr>
        <p:blipFill>
          <a:blip r:embed="rId5">
            <a:extLst>
              <a:ext uri="{28A0092B-C50C-407E-A947-70E740481C1C}">
                <a14:useLocalDpi xmlns:a14="http://schemas.microsoft.com/office/drawing/2010/main" val="0"/>
              </a:ext>
            </a:extLst>
          </a:blip>
          <a:srcRect/>
          <a:stretch>
            <a:fillRect/>
          </a:stretch>
        </p:blipFill>
        <p:spPr bwMode="auto">
          <a:xfrm>
            <a:off x="611560" y="3356992"/>
            <a:ext cx="3672408" cy="3168352"/>
          </a:xfrm>
          <a:prstGeom prst="rect">
            <a:avLst/>
          </a:prstGeom>
          <a:noFill/>
          <a:ln>
            <a:noFill/>
          </a:ln>
        </p:spPr>
      </p:pic>
    </p:spTree>
    <p:extLst>
      <p:ext uri="{BB962C8B-B14F-4D97-AF65-F5344CB8AC3E}">
        <p14:creationId xmlns:p14="http://schemas.microsoft.com/office/powerpoint/2010/main" val="2661624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بطاطا الحلوة - البنكرياس"/>
          <p:cNvPicPr/>
          <p:nvPr/>
        </p:nvPicPr>
        <p:blipFill>
          <a:blip r:embed="rId2">
            <a:extLst>
              <a:ext uri="{28A0092B-C50C-407E-A947-70E740481C1C}">
                <a14:useLocalDpi xmlns:a14="http://schemas.microsoft.com/office/drawing/2010/main" val="0"/>
              </a:ext>
            </a:extLst>
          </a:blip>
          <a:srcRect/>
          <a:stretch>
            <a:fillRect/>
          </a:stretch>
        </p:blipFill>
        <p:spPr bwMode="auto">
          <a:xfrm>
            <a:off x="4603676" y="479872"/>
            <a:ext cx="3918148" cy="3165152"/>
          </a:xfrm>
          <a:prstGeom prst="rect">
            <a:avLst/>
          </a:prstGeom>
          <a:noFill/>
          <a:ln>
            <a:noFill/>
          </a:ln>
        </p:spPr>
      </p:pic>
      <p:pic>
        <p:nvPicPr>
          <p:cNvPr id="3" name="صورة 2" descr="الكريب فروت يشبه  النهدين"/>
          <p:cNvPicPr/>
          <p:nvPr/>
        </p:nvPicPr>
        <p:blipFill>
          <a:blip r:embed="rId3">
            <a:extLst>
              <a:ext uri="{28A0092B-C50C-407E-A947-70E740481C1C}">
                <a14:useLocalDpi xmlns:a14="http://schemas.microsoft.com/office/drawing/2010/main" val="0"/>
              </a:ext>
            </a:extLst>
          </a:blip>
          <a:srcRect/>
          <a:stretch>
            <a:fillRect/>
          </a:stretch>
        </p:blipFill>
        <p:spPr bwMode="auto">
          <a:xfrm>
            <a:off x="395536" y="2852936"/>
            <a:ext cx="4320480" cy="3198490"/>
          </a:xfrm>
          <a:prstGeom prst="rect">
            <a:avLst/>
          </a:prstGeom>
          <a:noFill/>
          <a:ln>
            <a:noFill/>
          </a:ln>
        </p:spPr>
      </p:pic>
    </p:spTree>
    <p:extLst>
      <p:ext uri="{BB962C8B-B14F-4D97-AF65-F5344CB8AC3E}">
        <p14:creationId xmlns:p14="http://schemas.microsoft.com/office/powerpoint/2010/main" val="403575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3" y="0"/>
            <a:ext cx="5976664" cy="6858000"/>
          </a:xfrm>
          <a:prstGeom prst="rect">
            <a:avLst/>
          </a:prstGeom>
        </p:spPr>
      </p:pic>
    </p:spTree>
    <p:extLst>
      <p:ext uri="{BB962C8B-B14F-4D97-AF65-F5344CB8AC3E}">
        <p14:creationId xmlns:p14="http://schemas.microsoft.com/office/powerpoint/2010/main" val="3936174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05" y="3356992"/>
            <a:ext cx="3948357" cy="3573016"/>
          </a:xfrm>
          <a:prstGeom prst="rect">
            <a:avLst/>
          </a:prstGeom>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03538"/>
            <a:ext cx="4311947" cy="3895102"/>
          </a:xfrm>
          <a:prstGeom prst="rect">
            <a:avLst/>
          </a:prstGeom>
        </p:spPr>
      </p:pic>
      <p:pic>
        <p:nvPicPr>
          <p:cNvPr id="4" name="صورة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99" y="3789040"/>
            <a:ext cx="4311947" cy="2952328"/>
          </a:xfrm>
          <a:prstGeom prst="rect">
            <a:avLst/>
          </a:prstGeom>
        </p:spPr>
      </p:pic>
      <p:pic>
        <p:nvPicPr>
          <p:cNvPr id="5" name="صورة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103538"/>
            <a:ext cx="3859931" cy="3253454"/>
          </a:xfrm>
          <a:prstGeom prst="rect">
            <a:avLst/>
          </a:prstGeom>
        </p:spPr>
      </p:pic>
    </p:spTree>
    <p:extLst>
      <p:ext uri="{BB962C8B-B14F-4D97-AF65-F5344CB8AC3E}">
        <p14:creationId xmlns:p14="http://schemas.microsoft.com/office/powerpoint/2010/main" val="1312971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LIST-OF-NATURAL-ANTIBIOTI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6632"/>
            <a:ext cx="7992888"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330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473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rot="19660044">
            <a:off x="-163969" y="1007726"/>
            <a:ext cx="3920047" cy="523220"/>
          </a:xfrm>
          <a:prstGeom prst="rect">
            <a:avLst/>
          </a:prstGeom>
        </p:spPr>
        <p:txBody>
          <a:bodyPr wrap="none">
            <a:spAutoFit/>
          </a:bodyPr>
          <a:lstStyle/>
          <a:p>
            <a:r>
              <a:rPr lang="en-US" sz="2800" b="1" dirty="0">
                <a:solidFill>
                  <a:srgbClr val="FFFF00"/>
                </a:solidFill>
              </a:rPr>
              <a:t>thank you for listening</a:t>
            </a:r>
            <a:endParaRPr lang="ar-IQ" sz="2800" b="1" dirty="0">
              <a:solidFill>
                <a:srgbClr val="FFFF00"/>
              </a:solidFill>
            </a:endParaRPr>
          </a:p>
        </p:txBody>
      </p:sp>
    </p:spTree>
    <p:extLst>
      <p:ext uri="{BB962C8B-B14F-4D97-AF65-F5344CB8AC3E}">
        <p14:creationId xmlns:p14="http://schemas.microsoft.com/office/powerpoint/2010/main" val="3142348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2656"/>
            <a:ext cx="669674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308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91880" y="128218"/>
            <a:ext cx="5544616" cy="6001643"/>
          </a:xfrm>
          <a:prstGeom prst="rect">
            <a:avLst/>
          </a:prstGeom>
        </p:spPr>
        <p:txBody>
          <a:bodyPr wrap="square">
            <a:spAutoFit/>
          </a:bodyPr>
          <a:lstStyle/>
          <a:p>
            <a:pPr algn="just" rtl="0">
              <a:lnSpc>
                <a:spcPct val="200000"/>
              </a:lnSpc>
            </a:pPr>
            <a:r>
              <a:rPr lang="en-US" sz="2400" dirty="0" smtClean="0">
                <a:solidFill>
                  <a:srgbClr val="FF0000"/>
                </a:solidFill>
              </a:rPr>
              <a:t>ANTIBIOTICS </a:t>
            </a:r>
          </a:p>
          <a:p>
            <a:pPr marL="342900" indent="-342900" algn="just" rtl="0">
              <a:lnSpc>
                <a:spcPct val="200000"/>
              </a:lnSpc>
              <a:buFont typeface="Arial" pitchFamily="34" charset="0"/>
              <a:buChar char="•"/>
            </a:pPr>
            <a:r>
              <a:rPr lang="en-US" sz="2400" dirty="0" smtClean="0"/>
              <a:t>Antibiotics, also called antibacterial, are a type of antimicrobial drug used in the treatment and prevention of bacterial infection. </a:t>
            </a:r>
          </a:p>
          <a:p>
            <a:pPr marL="342900" indent="-342900" algn="just" rtl="0">
              <a:lnSpc>
                <a:spcPct val="200000"/>
              </a:lnSpc>
              <a:buFont typeface="Arial" pitchFamily="34" charset="0"/>
              <a:buChar char="•"/>
            </a:pPr>
            <a:r>
              <a:rPr lang="en-US" sz="2400" dirty="0" smtClean="0"/>
              <a:t>Antibiotic: produced by a microorganism</a:t>
            </a:r>
          </a:p>
          <a:p>
            <a:pPr algn="just" rtl="0">
              <a:lnSpc>
                <a:spcPct val="200000"/>
              </a:lnSpc>
            </a:pPr>
            <a:r>
              <a:rPr lang="en-US" sz="2400" dirty="0" smtClean="0"/>
              <a:t>that kills or inhibits the growth of another microorganism .</a:t>
            </a:r>
            <a:endParaRPr lang="ar-IQ"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60649"/>
            <a:ext cx="345638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645025"/>
            <a:ext cx="3456384" cy="322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751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593364" y="1496528"/>
            <a:ext cx="3550636" cy="4192558"/>
          </a:xfrm>
          <a:prstGeom prst="rect">
            <a:avLst/>
          </a:prstGeom>
        </p:spPr>
        <p:txBody>
          <a:bodyPr wrap="square">
            <a:spAutoFit/>
          </a:bodyPr>
          <a:lstStyle/>
          <a:p>
            <a:pPr algn="just" rtl="0">
              <a:lnSpc>
                <a:spcPct val="150000"/>
              </a:lnSpc>
            </a:pPr>
            <a:r>
              <a:rPr lang="en-US" sz="2000" dirty="0" smtClean="0"/>
              <a:t>1.Inhibition of cell wall synthesis </a:t>
            </a:r>
          </a:p>
          <a:p>
            <a:pPr algn="just" rtl="0">
              <a:lnSpc>
                <a:spcPct val="150000"/>
              </a:lnSpc>
            </a:pPr>
            <a:r>
              <a:rPr lang="en-US" sz="2000" dirty="0" smtClean="0"/>
              <a:t>2. Inhibition of cell membrane</a:t>
            </a:r>
            <a:br>
              <a:rPr lang="en-US" sz="2000" dirty="0" smtClean="0"/>
            </a:br>
            <a:r>
              <a:rPr lang="en-US" sz="2000" dirty="0" smtClean="0"/>
              <a:t>      function </a:t>
            </a:r>
          </a:p>
          <a:p>
            <a:pPr algn="just" rtl="0">
              <a:lnSpc>
                <a:spcPct val="150000"/>
              </a:lnSpc>
            </a:pPr>
            <a:r>
              <a:rPr lang="en-US" sz="2000" dirty="0" smtClean="0"/>
              <a:t>3.Inhibition of protein synthesis</a:t>
            </a:r>
            <a:br>
              <a:rPr lang="en-US" sz="2000" dirty="0" smtClean="0"/>
            </a:br>
            <a:r>
              <a:rPr lang="en-US" sz="2000" dirty="0" smtClean="0"/>
              <a:t>     inhibition of translation and</a:t>
            </a:r>
            <a:br>
              <a:rPr lang="en-US" sz="2000" dirty="0" smtClean="0"/>
            </a:br>
            <a:r>
              <a:rPr lang="en-US" sz="2000" dirty="0" smtClean="0"/>
              <a:t>      transcription of genetic</a:t>
            </a:r>
            <a:br>
              <a:rPr lang="en-US" sz="2000" dirty="0" smtClean="0"/>
            </a:br>
            <a:r>
              <a:rPr lang="en-US" sz="2000" dirty="0" smtClean="0"/>
              <a:t>        material) </a:t>
            </a:r>
          </a:p>
          <a:p>
            <a:pPr algn="just" rtl="0">
              <a:lnSpc>
                <a:spcPct val="150000"/>
              </a:lnSpc>
            </a:pPr>
            <a:r>
              <a:rPr lang="en-US" sz="2000" dirty="0" smtClean="0"/>
              <a:t>4.Inhibition of nucleic acid</a:t>
            </a:r>
            <a:br>
              <a:rPr lang="en-US" sz="2000" dirty="0" smtClean="0"/>
            </a:br>
            <a:r>
              <a:rPr lang="en-US" sz="2000" dirty="0" smtClean="0"/>
              <a:t>       synthesis.</a:t>
            </a:r>
            <a:endParaRPr lang="ar-IQ"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2963"/>
            <a:ext cx="5593364"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2022288" y="188640"/>
            <a:ext cx="5256824" cy="369332"/>
          </a:xfrm>
          <a:prstGeom prst="rect">
            <a:avLst/>
          </a:prstGeom>
        </p:spPr>
        <p:txBody>
          <a:bodyPr wrap="none">
            <a:spAutoFit/>
          </a:bodyPr>
          <a:lstStyle/>
          <a:p>
            <a:r>
              <a:rPr lang="en-US" b="1" dirty="0" smtClean="0"/>
              <a:t>MECHANISMS OF ANTIMICROBIAL DRUGS </a:t>
            </a:r>
            <a:endParaRPr lang="en-US" b="1" dirty="0"/>
          </a:p>
        </p:txBody>
      </p:sp>
    </p:spTree>
    <p:extLst>
      <p:ext uri="{BB962C8B-B14F-4D97-AF65-F5344CB8AC3E}">
        <p14:creationId xmlns:p14="http://schemas.microsoft.com/office/powerpoint/2010/main" val="4005560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85320" y="1389772"/>
            <a:ext cx="5051176" cy="3785652"/>
          </a:xfrm>
          <a:prstGeom prst="rect">
            <a:avLst/>
          </a:prstGeom>
        </p:spPr>
        <p:txBody>
          <a:bodyPr wrap="square">
            <a:spAutoFit/>
          </a:bodyPr>
          <a:lstStyle/>
          <a:p>
            <a:pPr algn="l" rtl="0">
              <a:lnSpc>
                <a:spcPct val="200000"/>
              </a:lnSpc>
            </a:pPr>
            <a:r>
              <a:rPr lang="en-US" sz="2000" dirty="0" smtClean="0"/>
              <a:t>Does the prescribed antibiotic kill the </a:t>
            </a:r>
            <a:br>
              <a:rPr lang="en-US" sz="2000" dirty="0" smtClean="0"/>
            </a:br>
            <a:r>
              <a:rPr lang="en-US" sz="2000" dirty="0" smtClean="0"/>
              <a:t>     bacterium or merely stop it from dividing? What type of bacteria does it target? Which parts of the bacteria does it target? How is the antibiotic applied? </a:t>
            </a:r>
          </a:p>
          <a:p>
            <a:pPr algn="l" rtl="0">
              <a:lnSpc>
                <a:spcPct val="200000"/>
              </a:lnSpc>
            </a:pPr>
            <a:r>
              <a:rPr lang="en-US" sz="2000" dirty="0" smtClean="0"/>
              <a:t>How long should the antibiotic be used?</a:t>
            </a:r>
            <a:endParaRPr lang="ar-IQ"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41649"/>
            <a:ext cx="37338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691680" y="212846"/>
            <a:ext cx="6441250" cy="461665"/>
          </a:xfrm>
          <a:prstGeom prst="rect">
            <a:avLst/>
          </a:prstGeom>
        </p:spPr>
        <p:txBody>
          <a:bodyPr wrap="none">
            <a:spAutoFit/>
          </a:bodyPr>
          <a:lstStyle/>
          <a:p>
            <a:r>
              <a:rPr lang="en-US" sz="2400" b="1" dirty="0" smtClean="0"/>
              <a:t>the Right Antibiotic for Bacterial Infections </a:t>
            </a:r>
            <a:endParaRPr lang="ar-IQ" sz="2400" b="1" dirty="0"/>
          </a:p>
        </p:txBody>
      </p:sp>
    </p:spTree>
    <p:extLst>
      <p:ext uri="{BB962C8B-B14F-4D97-AF65-F5344CB8AC3E}">
        <p14:creationId xmlns:p14="http://schemas.microsoft.com/office/powerpoint/2010/main" val="2305349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NTIBIOTIC RESISTANCE in 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6" y="913366"/>
            <a:ext cx="6840760" cy="54006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3331324" y="404664"/>
            <a:ext cx="2464329" cy="369332"/>
          </a:xfrm>
          <a:prstGeom prst="rect">
            <a:avLst/>
          </a:prstGeom>
        </p:spPr>
        <p:txBody>
          <a:bodyPr wrap="none">
            <a:spAutoFit/>
          </a:bodyPr>
          <a:lstStyle/>
          <a:p>
            <a:r>
              <a:rPr lang="en-US" b="1" dirty="0" smtClean="0"/>
              <a:t>Antibiotic resistance </a:t>
            </a:r>
            <a:endParaRPr lang="ar-IQ" b="1" dirty="0"/>
          </a:p>
        </p:txBody>
      </p:sp>
    </p:spTree>
    <p:extLst>
      <p:ext uri="{BB962C8B-B14F-4D97-AF65-F5344CB8AC3E}">
        <p14:creationId xmlns:p14="http://schemas.microsoft.com/office/powerpoint/2010/main" val="29729771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1738</TotalTime>
  <Words>1316</Words>
  <Application>Microsoft Office PowerPoint</Application>
  <PresentationFormat>عرض على الشاشة (3:4)‏</PresentationFormat>
  <Paragraphs>120</Paragraphs>
  <Slides>40</Slides>
  <Notes>0</Notes>
  <HiddenSlides>0</HiddenSlides>
  <MMClips>0</MMClips>
  <ScaleCrop>false</ScaleCrop>
  <HeadingPairs>
    <vt:vector size="4" baseType="variant">
      <vt:variant>
        <vt:lpstr>نسق</vt:lpstr>
      </vt:variant>
      <vt:variant>
        <vt:i4>1</vt:i4>
      </vt:variant>
      <vt:variant>
        <vt:lpstr>عناوين الشرائح</vt:lpstr>
      </vt:variant>
      <vt:variant>
        <vt:i4>40</vt:i4>
      </vt:variant>
    </vt:vector>
  </HeadingPairs>
  <TitlesOfParts>
    <vt:vector size="41" baseType="lpstr">
      <vt:lpstr>انقلاب</vt:lpstr>
      <vt:lpstr>عرض تقديمي في PowerPoint</vt:lpstr>
      <vt:lpstr>MISUSE OF ANTIBIOTICS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MISUSE OF ANTIBIOTICS </dc:title>
  <dc:creator>pc</dc:creator>
  <cp:lastModifiedBy>pc</cp:lastModifiedBy>
  <cp:revision>64</cp:revision>
  <dcterms:created xsi:type="dcterms:W3CDTF">2017-12-02T09:14:44Z</dcterms:created>
  <dcterms:modified xsi:type="dcterms:W3CDTF">2018-04-03T21:21:45Z</dcterms:modified>
</cp:coreProperties>
</file>